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Lst>
  <p:notesMasterIdLst>
    <p:notesMasterId r:id="rId20"/>
  </p:notesMasterIdLst>
  <p:sldIdLst>
    <p:sldId id="256" r:id="rId2"/>
    <p:sldId id="265" r:id="rId3"/>
    <p:sldId id="345" r:id="rId4"/>
    <p:sldId id="312" r:id="rId5"/>
    <p:sldId id="261" r:id="rId6"/>
    <p:sldId id="258" r:id="rId7"/>
    <p:sldId id="349" r:id="rId8"/>
    <p:sldId id="348" r:id="rId9"/>
    <p:sldId id="264" r:id="rId10"/>
    <p:sldId id="346" r:id="rId11"/>
    <p:sldId id="267" r:id="rId12"/>
    <p:sldId id="347" r:id="rId13"/>
    <p:sldId id="269" r:id="rId14"/>
    <p:sldId id="311" r:id="rId15"/>
    <p:sldId id="309" r:id="rId16"/>
    <p:sldId id="278" r:id="rId17"/>
    <p:sldId id="306" r:id="rId18"/>
    <p:sldId id="301" r:id="rId19"/>
  </p:sldIdLst>
  <p:sldSz cx="9144000" cy="5143500" type="screen16x9"/>
  <p:notesSz cx="6858000" cy="9144000"/>
  <p:embeddedFontLst>
    <p:embeddedFont>
      <p:font typeface="DM Serif Display" pitchFamily="2" charset="0"/>
      <p:regular r:id="rId21"/>
      <p:italic r:id="rId22"/>
    </p:embeddedFont>
    <p:embeddedFont>
      <p:font typeface="Fira Sans Extra Condensed Medium" panose="020B0604020202020204" charset="0"/>
      <p:regular r:id="rId23"/>
      <p:bold r:id="rId24"/>
      <p:italic r:id="rId25"/>
      <p:boldItalic r:id="rId26"/>
    </p:embeddedFont>
    <p:embeddedFont>
      <p:font typeface="Open Sans Light" panose="020B0306030504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366F4F-F65F-4158-9682-5B62B9ACA10A}">
  <a:tblStyle styleId="{16366F4F-F65F-4158-9682-5B62B9ACA1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94660"/>
  </p:normalViewPr>
  <p:slideViewPr>
    <p:cSldViewPr snapToGrid="0">
      <p:cViewPr varScale="1">
        <p:scale>
          <a:sx n="108" d="100"/>
          <a:sy n="108" d="100"/>
        </p:scale>
        <p:origin x="84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i Saracu" userId="523f03254cade634" providerId="LiveId" clId="{4FD3CB22-6D4A-48E4-B6F6-42AAC1AA8791}"/>
    <pc:docChg chg="undo custSel modSld">
      <pc:chgData name="Andrei Saracu" userId="523f03254cade634" providerId="LiveId" clId="{4FD3CB22-6D4A-48E4-B6F6-42AAC1AA8791}" dt="2025-05-27T14:46:21.130" v="36" actId="20577"/>
      <pc:docMkLst>
        <pc:docMk/>
      </pc:docMkLst>
      <pc:sldChg chg="modSp mod">
        <pc:chgData name="Andrei Saracu" userId="523f03254cade634" providerId="LiveId" clId="{4FD3CB22-6D4A-48E4-B6F6-42AAC1AA8791}" dt="2025-05-27T14:46:21.130" v="36" actId="20577"/>
        <pc:sldMkLst>
          <pc:docMk/>
          <pc:sldMk cId="0" sldId="265"/>
        </pc:sldMkLst>
        <pc:spChg chg="mod">
          <ac:chgData name="Andrei Saracu" userId="523f03254cade634" providerId="LiveId" clId="{4FD3CB22-6D4A-48E4-B6F6-42AAC1AA8791}" dt="2025-05-27T14:42:10.821" v="10" actId="20577"/>
          <ac:spMkLst>
            <pc:docMk/>
            <pc:sldMk cId="0" sldId="265"/>
            <ac:spMk id="355" creationId="{00000000-0000-0000-0000-000000000000}"/>
          </ac:spMkLst>
        </pc:spChg>
        <pc:spChg chg="mod">
          <ac:chgData name="Andrei Saracu" userId="523f03254cade634" providerId="LiveId" clId="{4FD3CB22-6D4A-48E4-B6F6-42AAC1AA8791}" dt="2025-05-27T14:46:21.130" v="36" actId="20577"/>
          <ac:spMkLst>
            <pc:docMk/>
            <pc:sldMk cId="0" sldId="265"/>
            <ac:spMk id="356" creationId="{00000000-0000-0000-0000-000000000000}"/>
          </ac:spMkLst>
        </pc:spChg>
      </pc:sldChg>
    </pc:docChg>
  </pc:docChgLst>
  <pc:docChgLst>
    <pc:chgData name="Andrei Saracu" userId="523f03254cade634" providerId="LiveId" clId="{2E1EBCF0-CDE3-4970-A3C6-210473F642AB}"/>
    <pc:docChg chg="undo custSel addSld delSld modSld sldOrd">
      <pc:chgData name="Andrei Saracu" userId="523f03254cade634" providerId="LiveId" clId="{2E1EBCF0-CDE3-4970-A3C6-210473F642AB}" dt="2025-05-27T14:30:24.899" v="20" actId="2696"/>
      <pc:docMkLst>
        <pc:docMk/>
      </pc:docMkLst>
      <pc:sldChg chg="ord">
        <pc:chgData name="Andrei Saracu" userId="523f03254cade634" providerId="LiveId" clId="{2E1EBCF0-CDE3-4970-A3C6-210473F642AB}" dt="2025-05-27T14:26:36.473" v="6"/>
        <pc:sldMkLst>
          <pc:docMk/>
          <pc:sldMk cId="0" sldId="258"/>
        </pc:sldMkLst>
      </pc:sldChg>
      <pc:sldChg chg="addSp delSp del mod">
        <pc:chgData name="Andrei Saracu" userId="523f03254cade634" providerId="LiveId" clId="{2E1EBCF0-CDE3-4970-A3C6-210473F642AB}" dt="2025-05-27T14:22:41.376" v="3" actId="2696"/>
        <pc:sldMkLst>
          <pc:docMk/>
          <pc:sldMk cId="0" sldId="262"/>
        </pc:sldMkLst>
        <pc:picChg chg="add del">
          <ac:chgData name="Andrei Saracu" userId="523f03254cade634" providerId="LiveId" clId="{2E1EBCF0-CDE3-4970-A3C6-210473F642AB}" dt="2025-05-27T14:22:31.528" v="2" actId="478"/>
          <ac:picMkLst>
            <pc:docMk/>
            <pc:sldMk cId="0" sldId="262"/>
            <ac:picMk id="2" creationId="{72FEDFAE-A66B-B371-A1BF-9E1B5CF46022}"/>
          </ac:picMkLst>
        </pc:picChg>
      </pc:sldChg>
      <pc:sldChg chg="delSp mod">
        <pc:chgData name="Andrei Saracu" userId="523f03254cade634" providerId="LiveId" clId="{2E1EBCF0-CDE3-4970-A3C6-210473F642AB}" dt="2025-05-27T14:25:19.033" v="4" actId="478"/>
        <pc:sldMkLst>
          <pc:docMk/>
          <pc:sldMk cId="0" sldId="312"/>
        </pc:sldMkLst>
        <pc:spChg chg="del">
          <ac:chgData name="Andrei Saracu" userId="523f03254cade634" providerId="LiveId" clId="{2E1EBCF0-CDE3-4970-A3C6-210473F642AB}" dt="2025-05-27T14:25:19.033" v="4" actId="478"/>
          <ac:spMkLst>
            <pc:docMk/>
            <pc:sldMk cId="0" sldId="312"/>
            <ac:spMk id="1743" creationId="{00000000-0000-0000-0000-000000000000}"/>
          </ac:spMkLst>
        </pc:spChg>
      </pc:sldChg>
      <pc:sldChg chg="modSp del mod">
        <pc:chgData name="Andrei Saracu" userId="523f03254cade634" providerId="LiveId" clId="{2E1EBCF0-CDE3-4970-A3C6-210473F642AB}" dt="2025-05-27T14:30:24.899" v="20" actId="2696"/>
        <pc:sldMkLst>
          <pc:docMk/>
          <pc:sldMk cId="4182012247" sldId="344"/>
        </pc:sldMkLst>
        <pc:picChg chg="mod">
          <ac:chgData name="Andrei Saracu" userId="523f03254cade634" providerId="LiveId" clId="{2E1EBCF0-CDE3-4970-A3C6-210473F642AB}" dt="2025-05-27T14:28:59.172" v="19" actId="1076"/>
          <ac:picMkLst>
            <pc:docMk/>
            <pc:sldMk cId="4182012247" sldId="344"/>
            <ac:picMk id="10" creationId="{08FE9127-8C82-E18B-BAFD-13818877DDE2}"/>
          </ac:picMkLst>
        </pc:picChg>
      </pc:sldChg>
      <pc:sldChg chg="addSp delSp modSp new mod">
        <pc:chgData name="Andrei Saracu" userId="523f03254cade634" providerId="LiveId" clId="{2E1EBCF0-CDE3-4970-A3C6-210473F642AB}" dt="2025-05-27T14:28:27.457" v="14" actId="1076"/>
        <pc:sldMkLst>
          <pc:docMk/>
          <pc:sldMk cId="3783414365" sldId="349"/>
        </pc:sldMkLst>
        <pc:spChg chg="del">
          <ac:chgData name="Andrei Saracu" userId="523f03254cade634" providerId="LiveId" clId="{2E1EBCF0-CDE3-4970-A3C6-210473F642AB}" dt="2025-05-27T14:28:01.366" v="9" actId="478"/>
          <ac:spMkLst>
            <pc:docMk/>
            <pc:sldMk cId="3783414365" sldId="349"/>
            <ac:spMk id="2" creationId="{3F950C0C-76DF-D08C-4B4E-04BC412423A0}"/>
          </ac:spMkLst>
        </pc:spChg>
        <pc:spChg chg="del">
          <ac:chgData name="Andrei Saracu" userId="523f03254cade634" providerId="LiveId" clId="{2E1EBCF0-CDE3-4970-A3C6-210473F642AB}" dt="2025-05-27T14:27:59.681" v="8" actId="478"/>
          <ac:spMkLst>
            <pc:docMk/>
            <pc:sldMk cId="3783414365" sldId="349"/>
            <ac:spMk id="3" creationId="{F100AC64-2EBD-C56B-09BA-C9988843ADEE}"/>
          </ac:spMkLst>
        </pc:spChg>
        <pc:picChg chg="add mod">
          <ac:chgData name="Andrei Saracu" userId="523f03254cade634" providerId="LiveId" clId="{2E1EBCF0-CDE3-4970-A3C6-210473F642AB}" dt="2025-05-27T14:28:27.457" v="14" actId="1076"/>
          <ac:picMkLst>
            <pc:docMk/>
            <pc:sldMk cId="3783414365" sldId="349"/>
            <ac:picMk id="5" creationId="{5931F641-7BF2-2B32-C582-ED9720CCB4D4}"/>
          </ac:picMkLst>
        </pc:picChg>
      </pc:sldChg>
      <pc:sldMasterChg chg="delSldLayout">
        <pc:chgData name="Andrei Saracu" userId="523f03254cade634" providerId="LiveId" clId="{2E1EBCF0-CDE3-4970-A3C6-210473F642AB}" dt="2025-05-27T14:22:41.376" v="3" actId="2696"/>
        <pc:sldMasterMkLst>
          <pc:docMk/>
          <pc:sldMasterMk cId="0" sldId="2147483694"/>
        </pc:sldMasterMkLst>
        <pc:sldLayoutChg chg="del">
          <pc:chgData name="Andrei Saracu" userId="523f03254cade634" providerId="LiveId" clId="{2E1EBCF0-CDE3-4970-A3C6-210473F642AB}" dt="2025-05-27T14:22:41.376" v="3" actId="2696"/>
          <pc:sldLayoutMkLst>
            <pc:docMk/>
            <pc:sldMasterMk cId="0" sldId="2147483694"/>
            <pc:sldLayoutMk cId="0" sldId="214748366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1166a889f7a_1_1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5" name="Google Shape;1695;g1166a889f7a_1_1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1588ae0e4b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11588ae0e4b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1166a889f7a_1_1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1166a889f7a_1_1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1588ae0e4b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1588ae0e4b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g1166a889f7a_1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6" name="Google Shape;1736;g1166a889f7a_1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588ae0e4b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588ae0e4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1588ae0e4b_0_1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1588ae0e4b_0_1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1588ae0e4b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1588ae0e4b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1588ae0e4b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1588ae0e4b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166a889f7a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166a889f7a_1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1588ae0e4b_0_1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1588ae0e4b_0_1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49550" y="1361100"/>
            <a:ext cx="4245000" cy="212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CCCCCC"/>
              </a:buClr>
              <a:buSzPts val="4800"/>
              <a:buFont typeface="DM Serif Display"/>
              <a:buNone/>
              <a:defRPr sz="4800">
                <a:solidFill>
                  <a:schemeClr val="dk1"/>
                </a:solidFill>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
        <p:nvSpPr>
          <p:cNvPr id="10" name="Google Shape;10;p2"/>
          <p:cNvSpPr txBox="1">
            <a:spLocks noGrp="1"/>
          </p:cNvSpPr>
          <p:nvPr>
            <p:ph type="subTitle" idx="1"/>
          </p:nvPr>
        </p:nvSpPr>
        <p:spPr>
          <a:xfrm>
            <a:off x="2449475" y="3483600"/>
            <a:ext cx="4245000" cy="3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CCCCCC"/>
              </a:buClr>
              <a:buSzPts val="1800"/>
              <a:buNone/>
              <a:defRPr sz="1200">
                <a:solidFill>
                  <a:schemeClr val="dk1"/>
                </a:solidFill>
                <a:latin typeface="Open Sans Light"/>
                <a:ea typeface="Open Sans Light"/>
                <a:cs typeface="Open Sans Light"/>
                <a:sym typeface="Open Sans Light"/>
              </a:defRPr>
            </a:lvl1pPr>
            <a:lvl2pPr lvl="1" algn="ctr" rtl="0">
              <a:lnSpc>
                <a:spcPct val="100000"/>
              </a:lnSpc>
              <a:spcBef>
                <a:spcPts val="0"/>
              </a:spcBef>
              <a:spcAft>
                <a:spcPts val="0"/>
              </a:spcAft>
              <a:buClr>
                <a:srgbClr val="CCCCCC"/>
              </a:buClr>
              <a:buSzPts val="2800"/>
              <a:buNone/>
              <a:defRPr sz="2800">
                <a:solidFill>
                  <a:srgbClr val="CCCCCC"/>
                </a:solidFill>
              </a:defRPr>
            </a:lvl2pPr>
            <a:lvl3pPr lvl="2" algn="ctr" rtl="0">
              <a:lnSpc>
                <a:spcPct val="100000"/>
              </a:lnSpc>
              <a:spcBef>
                <a:spcPts val="0"/>
              </a:spcBef>
              <a:spcAft>
                <a:spcPts val="0"/>
              </a:spcAft>
              <a:buClr>
                <a:srgbClr val="CCCCCC"/>
              </a:buClr>
              <a:buSzPts val="2800"/>
              <a:buNone/>
              <a:defRPr sz="2800">
                <a:solidFill>
                  <a:srgbClr val="CCCCCC"/>
                </a:solidFill>
              </a:defRPr>
            </a:lvl3pPr>
            <a:lvl4pPr lvl="3" algn="ctr" rtl="0">
              <a:lnSpc>
                <a:spcPct val="100000"/>
              </a:lnSpc>
              <a:spcBef>
                <a:spcPts val="0"/>
              </a:spcBef>
              <a:spcAft>
                <a:spcPts val="0"/>
              </a:spcAft>
              <a:buClr>
                <a:srgbClr val="CCCCCC"/>
              </a:buClr>
              <a:buSzPts val="2800"/>
              <a:buNone/>
              <a:defRPr sz="2800">
                <a:solidFill>
                  <a:srgbClr val="CCCCCC"/>
                </a:solidFill>
              </a:defRPr>
            </a:lvl4pPr>
            <a:lvl5pPr lvl="4" algn="ctr" rtl="0">
              <a:lnSpc>
                <a:spcPct val="100000"/>
              </a:lnSpc>
              <a:spcBef>
                <a:spcPts val="0"/>
              </a:spcBef>
              <a:spcAft>
                <a:spcPts val="0"/>
              </a:spcAft>
              <a:buClr>
                <a:srgbClr val="CCCCCC"/>
              </a:buClr>
              <a:buSzPts val="2800"/>
              <a:buNone/>
              <a:defRPr sz="2800">
                <a:solidFill>
                  <a:srgbClr val="CCCCCC"/>
                </a:solidFill>
              </a:defRPr>
            </a:lvl5pPr>
            <a:lvl6pPr lvl="5" algn="ctr" rtl="0">
              <a:lnSpc>
                <a:spcPct val="100000"/>
              </a:lnSpc>
              <a:spcBef>
                <a:spcPts val="0"/>
              </a:spcBef>
              <a:spcAft>
                <a:spcPts val="0"/>
              </a:spcAft>
              <a:buClr>
                <a:srgbClr val="CCCCCC"/>
              </a:buClr>
              <a:buSzPts val="2800"/>
              <a:buNone/>
              <a:defRPr sz="2800">
                <a:solidFill>
                  <a:srgbClr val="CCCCCC"/>
                </a:solidFill>
              </a:defRPr>
            </a:lvl6pPr>
            <a:lvl7pPr lvl="6" algn="ctr" rtl="0">
              <a:lnSpc>
                <a:spcPct val="100000"/>
              </a:lnSpc>
              <a:spcBef>
                <a:spcPts val="0"/>
              </a:spcBef>
              <a:spcAft>
                <a:spcPts val="0"/>
              </a:spcAft>
              <a:buClr>
                <a:srgbClr val="CCCCCC"/>
              </a:buClr>
              <a:buSzPts val="2800"/>
              <a:buNone/>
              <a:defRPr sz="2800">
                <a:solidFill>
                  <a:srgbClr val="CCCCCC"/>
                </a:solidFill>
              </a:defRPr>
            </a:lvl7pPr>
            <a:lvl8pPr lvl="7" algn="ctr" rtl="0">
              <a:lnSpc>
                <a:spcPct val="100000"/>
              </a:lnSpc>
              <a:spcBef>
                <a:spcPts val="0"/>
              </a:spcBef>
              <a:spcAft>
                <a:spcPts val="0"/>
              </a:spcAft>
              <a:buClr>
                <a:srgbClr val="CCCCCC"/>
              </a:buClr>
              <a:buSzPts val="2800"/>
              <a:buNone/>
              <a:defRPr sz="2800">
                <a:solidFill>
                  <a:srgbClr val="CCCCCC"/>
                </a:solidFill>
              </a:defRPr>
            </a:lvl8pPr>
            <a:lvl9pPr lvl="8" algn="ctr" rtl="0">
              <a:lnSpc>
                <a:spcPct val="100000"/>
              </a:lnSpc>
              <a:spcBef>
                <a:spcPts val="0"/>
              </a:spcBef>
              <a:spcAft>
                <a:spcPts val="0"/>
              </a:spcAft>
              <a:buClr>
                <a:srgbClr val="CCCCCC"/>
              </a:buClr>
              <a:buSzPts val="2800"/>
              <a:buNone/>
              <a:defRPr sz="2800">
                <a:solidFill>
                  <a:srgbClr val="CCCCCC"/>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12">
    <p:spTree>
      <p:nvGrpSpPr>
        <p:cNvPr id="1" name="Shape 88"/>
        <p:cNvGrpSpPr/>
        <p:nvPr/>
      </p:nvGrpSpPr>
      <p:grpSpPr>
        <a:xfrm>
          <a:off x="0" y="0"/>
          <a:ext cx="0" cy="0"/>
          <a:chOff x="0" y="0"/>
          <a:chExt cx="0" cy="0"/>
        </a:xfrm>
      </p:grpSpPr>
      <p:sp>
        <p:nvSpPr>
          <p:cNvPr id="89" name="Google Shape;89;p23"/>
          <p:cNvSpPr txBox="1">
            <a:spLocks noGrp="1"/>
          </p:cNvSpPr>
          <p:nvPr>
            <p:ph type="subTitle" idx="1"/>
          </p:nvPr>
        </p:nvSpPr>
        <p:spPr>
          <a:xfrm flipH="1">
            <a:off x="2144325" y="3016350"/>
            <a:ext cx="4855200" cy="65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200">
                <a:solidFill>
                  <a:schemeClr val="dk1"/>
                </a:solidFill>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0" name="Google Shape;90;p23"/>
          <p:cNvSpPr txBox="1">
            <a:spLocks noGrp="1"/>
          </p:cNvSpPr>
          <p:nvPr>
            <p:ph type="title"/>
          </p:nvPr>
        </p:nvSpPr>
        <p:spPr>
          <a:xfrm>
            <a:off x="1735599" y="1380450"/>
            <a:ext cx="5673000" cy="163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60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15">
    <p:spTree>
      <p:nvGrpSpPr>
        <p:cNvPr id="1" name="Shape 91"/>
        <p:cNvGrpSpPr/>
        <p:nvPr/>
      </p:nvGrpSpPr>
      <p:grpSpPr>
        <a:xfrm>
          <a:off x="0" y="0"/>
          <a:ext cx="0" cy="0"/>
          <a:chOff x="0" y="0"/>
          <a:chExt cx="0" cy="0"/>
        </a:xfrm>
      </p:grpSpPr>
      <p:sp>
        <p:nvSpPr>
          <p:cNvPr id="92" name="Google Shape;92;p24"/>
          <p:cNvSpPr txBox="1">
            <a:spLocks noGrp="1"/>
          </p:cNvSpPr>
          <p:nvPr>
            <p:ph type="ctrTitle"/>
          </p:nvPr>
        </p:nvSpPr>
        <p:spPr>
          <a:xfrm>
            <a:off x="3414400" y="1822650"/>
            <a:ext cx="5007900" cy="954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sz="3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93" name="Google Shape;93;p24"/>
          <p:cNvSpPr txBox="1">
            <a:spLocks noGrp="1"/>
          </p:cNvSpPr>
          <p:nvPr>
            <p:ph type="subTitle" idx="1"/>
          </p:nvPr>
        </p:nvSpPr>
        <p:spPr>
          <a:xfrm>
            <a:off x="4563475" y="2777250"/>
            <a:ext cx="3867300" cy="54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4">
  <p:cSld name="CUSTOM_18">
    <p:spTree>
      <p:nvGrpSpPr>
        <p:cNvPr id="1" name="Shape 97"/>
        <p:cNvGrpSpPr/>
        <p:nvPr/>
      </p:nvGrpSpPr>
      <p:grpSpPr>
        <a:xfrm>
          <a:off x="0" y="0"/>
          <a:ext cx="0" cy="0"/>
          <a:chOff x="0" y="0"/>
          <a:chExt cx="0" cy="0"/>
        </a:xfrm>
      </p:grpSpPr>
      <p:sp>
        <p:nvSpPr>
          <p:cNvPr id="98" name="Google Shape;98;p26"/>
          <p:cNvSpPr txBox="1">
            <a:spLocks noGrp="1"/>
          </p:cNvSpPr>
          <p:nvPr>
            <p:ph type="ctrTitle"/>
          </p:nvPr>
        </p:nvSpPr>
        <p:spPr>
          <a:xfrm>
            <a:off x="945189" y="2227950"/>
            <a:ext cx="2983200" cy="343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99" name="Google Shape;99;p26"/>
          <p:cNvSpPr txBox="1">
            <a:spLocks noGrp="1"/>
          </p:cNvSpPr>
          <p:nvPr>
            <p:ph type="subTitle" idx="1"/>
          </p:nvPr>
        </p:nvSpPr>
        <p:spPr>
          <a:xfrm>
            <a:off x="945200" y="2571750"/>
            <a:ext cx="2983200" cy="63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 name="Shape 122"/>
        <p:cNvGrpSpPr/>
        <p:nvPr/>
      </p:nvGrpSpPr>
      <p:grpSpPr>
        <a:xfrm>
          <a:off x="0" y="0"/>
          <a:ext cx="0" cy="0"/>
          <a:chOff x="0" y="0"/>
          <a:chExt cx="0" cy="0"/>
        </a:xfrm>
      </p:grpSpPr>
      <p:sp>
        <p:nvSpPr>
          <p:cNvPr id="123" name="Google Shape;123;p29"/>
          <p:cNvSpPr txBox="1">
            <a:spLocks noGrp="1"/>
          </p:cNvSpPr>
          <p:nvPr>
            <p:ph type="ctrTitle"/>
          </p:nvPr>
        </p:nvSpPr>
        <p:spPr>
          <a:xfrm>
            <a:off x="-539012" y="2132593"/>
            <a:ext cx="4567800" cy="94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4" name="Google Shape;124;p29"/>
          <p:cNvSpPr txBox="1">
            <a:spLocks noGrp="1"/>
          </p:cNvSpPr>
          <p:nvPr>
            <p:ph type="subTitle" idx="1"/>
          </p:nvPr>
        </p:nvSpPr>
        <p:spPr>
          <a:xfrm>
            <a:off x="1231588" y="3202043"/>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25" name="Google Shape;125;p29"/>
          <p:cNvSpPr txBox="1">
            <a:spLocks noGrp="1"/>
          </p:cNvSpPr>
          <p:nvPr>
            <p:ph type="subTitle" idx="2"/>
          </p:nvPr>
        </p:nvSpPr>
        <p:spPr>
          <a:xfrm>
            <a:off x="5115470" y="3202043"/>
            <a:ext cx="2797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6" name="Google Shape;126;p29"/>
          <p:cNvSpPr txBox="1">
            <a:spLocks noGrp="1"/>
          </p:cNvSpPr>
          <p:nvPr>
            <p:ph type="ctrTitle" idx="3"/>
          </p:nvPr>
        </p:nvSpPr>
        <p:spPr>
          <a:xfrm>
            <a:off x="5115470" y="2132593"/>
            <a:ext cx="45873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25">
    <p:spTree>
      <p:nvGrpSpPr>
        <p:cNvPr id="1" name="Shape 239"/>
        <p:cNvGrpSpPr/>
        <p:nvPr/>
      </p:nvGrpSpPr>
      <p:grpSpPr>
        <a:xfrm>
          <a:off x="0" y="0"/>
          <a:ext cx="0" cy="0"/>
          <a:chOff x="0" y="0"/>
          <a:chExt cx="0" cy="0"/>
        </a:xfrm>
      </p:grpSpPr>
      <p:sp>
        <p:nvSpPr>
          <p:cNvPr id="240" name="Google Shape;240;p44"/>
          <p:cNvSpPr/>
          <p:nvPr/>
        </p:nvSpPr>
        <p:spPr>
          <a:xfrm flipH="1">
            <a:off x="5204100" y="539500"/>
            <a:ext cx="3939900" cy="53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1" name="Google Shape;241;p44"/>
          <p:cNvSpPr/>
          <p:nvPr/>
        </p:nvSpPr>
        <p:spPr>
          <a:xfrm rot="5400000" flipH="1">
            <a:off x="105125" y="4670975"/>
            <a:ext cx="679500" cy="53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26">
    <p:spTree>
      <p:nvGrpSpPr>
        <p:cNvPr id="1" name="Shape 242"/>
        <p:cNvGrpSpPr/>
        <p:nvPr/>
      </p:nvGrpSpPr>
      <p:grpSpPr>
        <a:xfrm>
          <a:off x="0" y="0"/>
          <a:ext cx="0" cy="0"/>
          <a:chOff x="0" y="0"/>
          <a:chExt cx="0" cy="0"/>
        </a:xfrm>
      </p:grpSpPr>
      <p:sp>
        <p:nvSpPr>
          <p:cNvPr id="243" name="Google Shape;243;p45"/>
          <p:cNvSpPr/>
          <p:nvPr/>
        </p:nvSpPr>
        <p:spPr>
          <a:xfrm>
            <a:off x="5344850" y="0"/>
            <a:ext cx="3798900" cy="223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5"/>
          <p:cNvSpPr/>
          <p:nvPr/>
        </p:nvSpPr>
        <p:spPr>
          <a:xfrm>
            <a:off x="-2066275" y="4599425"/>
            <a:ext cx="2779500" cy="163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subTitle" idx="1"/>
          </p:nvPr>
        </p:nvSpPr>
        <p:spPr>
          <a:xfrm>
            <a:off x="934675" y="2689512"/>
            <a:ext cx="2877300" cy="133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Open Sans Light"/>
                <a:ea typeface="Open Sans Light"/>
                <a:cs typeface="Open Sans Light"/>
                <a:sym typeface="Open Sans Light"/>
              </a:defRPr>
            </a:lvl1pPr>
            <a:lvl2pPr lvl="1" rtl="0">
              <a:spcBef>
                <a:spcPts val="1200"/>
              </a:spcBef>
              <a:spcAft>
                <a:spcPts val="0"/>
              </a:spcAft>
              <a:buNone/>
              <a:defRPr>
                <a:latin typeface="Open Sans Light"/>
                <a:ea typeface="Open Sans Light"/>
                <a:cs typeface="Open Sans Light"/>
                <a:sym typeface="Open Sans Light"/>
              </a:defRPr>
            </a:lvl2pPr>
            <a:lvl3pPr lvl="2" rtl="0">
              <a:spcBef>
                <a:spcPts val="1200"/>
              </a:spcBef>
              <a:spcAft>
                <a:spcPts val="0"/>
              </a:spcAft>
              <a:buNone/>
              <a:defRPr>
                <a:latin typeface="Open Sans Light"/>
                <a:ea typeface="Open Sans Light"/>
                <a:cs typeface="Open Sans Light"/>
                <a:sym typeface="Open Sans Light"/>
              </a:defRPr>
            </a:lvl3pPr>
            <a:lvl4pPr lvl="3" rtl="0">
              <a:spcBef>
                <a:spcPts val="1200"/>
              </a:spcBef>
              <a:spcAft>
                <a:spcPts val="0"/>
              </a:spcAft>
              <a:buNone/>
              <a:defRPr>
                <a:latin typeface="Open Sans Light"/>
                <a:ea typeface="Open Sans Light"/>
                <a:cs typeface="Open Sans Light"/>
                <a:sym typeface="Open Sans Light"/>
              </a:defRPr>
            </a:lvl4pPr>
            <a:lvl5pPr lvl="4" rtl="0">
              <a:spcBef>
                <a:spcPts val="1200"/>
              </a:spcBef>
              <a:spcAft>
                <a:spcPts val="0"/>
              </a:spcAft>
              <a:buNone/>
              <a:defRPr>
                <a:latin typeface="Open Sans Light"/>
                <a:ea typeface="Open Sans Light"/>
                <a:cs typeface="Open Sans Light"/>
                <a:sym typeface="Open Sans Light"/>
              </a:defRPr>
            </a:lvl5pPr>
            <a:lvl6pPr lvl="5" rtl="0">
              <a:spcBef>
                <a:spcPts val="1200"/>
              </a:spcBef>
              <a:spcAft>
                <a:spcPts val="0"/>
              </a:spcAft>
              <a:buNone/>
              <a:defRPr>
                <a:latin typeface="Open Sans Light"/>
                <a:ea typeface="Open Sans Light"/>
                <a:cs typeface="Open Sans Light"/>
                <a:sym typeface="Open Sans Light"/>
              </a:defRPr>
            </a:lvl6pPr>
            <a:lvl7pPr lvl="6" rtl="0">
              <a:spcBef>
                <a:spcPts val="1200"/>
              </a:spcBef>
              <a:spcAft>
                <a:spcPts val="0"/>
              </a:spcAft>
              <a:buNone/>
              <a:defRPr>
                <a:latin typeface="Open Sans Light"/>
                <a:ea typeface="Open Sans Light"/>
                <a:cs typeface="Open Sans Light"/>
                <a:sym typeface="Open Sans Light"/>
              </a:defRPr>
            </a:lvl7pPr>
            <a:lvl8pPr lvl="7" rtl="0">
              <a:spcBef>
                <a:spcPts val="1200"/>
              </a:spcBef>
              <a:spcAft>
                <a:spcPts val="0"/>
              </a:spcAft>
              <a:buNone/>
              <a:defRPr>
                <a:latin typeface="Open Sans Light"/>
                <a:ea typeface="Open Sans Light"/>
                <a:cs typeface="Open Sans Light"/>
                <a:sym typeface="Open Sans Light"/>
              </a:defRPr>
            </a:lvl8pPr>
            <a:lvl9pPr lvl="8" rtl="0">
              <a:spcBef>
                <a:spcPts val="1200"/>
              </a:spcBef>
              <a:spcAft>
                <a:spcPts val="1200"/>
              </a:spcAft>
              <a:buNone/>
              <a:defRPr>
                <a:latin typeface="Open Sans Light"/>
                <a:ea typeface="Open Sans Light"/>
                <a:cs typeface="Open Sans Light"/>
                <a:sym typeface="Open Sans Light"/>
              </a:defRPr>
            </a:lvl9pPr>
          </a:lstStyle>
          <a:p>
            <a:endParaRPr/>
          </a:p>
        </p:txBody>
      </p:sp>
      <p:sp>
        <p:nvSpPr>
          <p:cNvPr id="19" name="Google Shape;19;p5"/>
          <p:cNvSpPr txBox="1">
            <a:spLocks noGrp="1"/>
          </p:cNvSpPr>
          <p:nvPr>
            <p:ph type="subTitle" idx="2"/>
          </p:nvPr>
        </p:nvSpPr>
        <p:spPr>
          <a:xfrm>
            <a:off x="5371300" y="2689513"/>
            <a:ext cx="2877300" cy="133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Open Sans Light"/>
                <a:ea typeface="Open Sans Light"/>
                <a:cs typeface="Open Sans Light"/>
                <a:sym typeface="Open Sans Light"/>
              </a:defRPr>
            </a:lvl1pPr>
            <a:lvl2pPr lvl="1" rtl="0">
              <a:spcBef>
                <a:spcPts val="1200"/>
              </a:spcBef>
              <a:spcAft>
                <a:spcPts val="0"/>
              </a:spcAft>
              <a:buNone/>
              <a:defRPr>
                <a:latin typeface="Open Sans Light"/>
                <a:ea typeface="Open Sans Light"/>
                <a:cs typeface="Open Sans Light"/>
                <a:sym typeface="Open Sans Light"/>
              </a:defRPr>
            </a:lvl2pPr>
            <a:lvl3pPr lvl="2" rtl="0">
              <a:spcBef>
                <a:spcPts val="1200"/>
              </a:spcBef>
              <a:spcAft>
                <a:spcPts val="0"/>
              </a:spcAft>
              <a:buNone/>
              <a:defRPr>
                <a:latin typeface="Open Sans Light"/>
                <a:ea typeface="Open Sans Light"/>
                <a:cs typeface="Open Sans Light"/>
                <a:sym typeface="Open Sans Light"/>
              </a:defRPr>
            </a:lvl3pPr>
            <a:lvl4pPr lvl="3" rtl="0">
              <a:spcBef>
                <a:spcPts val="1200"/>
              </a:spcBef>
              <a:spcAft>
                <a:spcPts val="0"/>
              </a:spcAft>
              <a:buNone/>
              <a:defRPr>
                <a:latin typeface="Open Sans Light"/>
                <a:ea typeface="Open Sans Light"/>
                <a:cs typeface="Open Sans Light"/>
                <a:sym typeface="Open Sans Light"/>
              </a:defRPr>
            </a:lvl4pPr>
            <a:lvl5pPr lvl="4" rtl="0">
              <a:spcBef>
                <a:spcPts val="1200"/>
              </a:spcBef>
              <a:spcAft>
                <a:spcPts val="0"/>
              </a:spcAft>
              <a:buNone/>
              <a:defRPr>
                <a:latin typeface="Open Sans Light"/>
                <a:ea typeface="Open Sans Light"/>
                <a:cs typeface="Open Sans Light"/>
                <a:sym typeface="Open Sans Light"/>
              </a:defRPr>
            </a:lvl5pPr>
            <a:lvl6pPr lvl="5" rtl="0">
              <a:spcBef>
                <a:spcPts val="1200"/>
              </a:spcBef>
              <a:spcAft>
                <a:spcPts val="0"/>
              </a:spcAft>
              <a:buNone/>
              <a:defRPr>
                <a:latin typeface="Open Sans Light"/>
                <a:ea typeface="Open Sans Light"/>
                <a:cs typeface="Open Sans Light"/>
                <a:sym typeface="Open Sans Light"/>
              </a:defRPr>
            </a:lvl6pPr>
            <a:lvl7pPr lvl="6" rtl="0">
              <a:spcBef>
                <a:spcPts val="1200"/>
              </a:spcBef>
              <a:spcAft>
                <a:spcPts val="0"/>
              </a:spcAft>
              <a:buNone/>
              <a:defRPr>
                <a:latin typeface="Open Sans Light"/>
                <a:ea typeface="Open Sans Light"/>
                <a:cs typeface="Open Sans Light"/>
                <a:sym typeface="Open Sans Light"/>
              </a:defRPr>
            </a:lvl7pPr>
            <a:lvl8pPr lvl="7" rtl="0">
              <a:spcBef>
                <a:spcPts val="1200"/>
              </a:spcBef>
              <a:spcAft>
                <a:spcPts val="0"/>
              </a:spcAft>
              <a:buNone/>
              <a:defRPr>
                <a:latin typeface="Open Sans Light"/>
                <a:ea typeface="Open Sans Light"/>
                <a:cs typeface="Open Sans Light"/>
                <a:sym typeface="Open Sans Light"/>
              </a:defRPr>
            </a:lvl8pPr>
            <a:lvl9pPr lvl="8" rtl="0">
              <a:spcBef>
                <a:spcPts val="1200"/>
              </a:spcBef>
              <a:spcAft>
                <a:spcPts val="1200"/>
              </a:spcAft>
              <a:buNone/>
              <a:defRPr>
                <a:latin typeface="Open Sans Light"/>
                <a:ea typeface="Open Sans Light"/>
                <a:cs typeface="Open Sans Light"/>
                <a:sym typeface="Open Sans Light"/>
              </a:defRPr>
            </a:lvl9pPr>
          </a:lstStyle>
          <a:p>
            <a:endParaRPr/>
          </a:p>
        </p:txBody>
      </p:sp>
      <p:sp>
        <p:nvSpPr>
          <p:cNvPr id="20" name="Google Shape;20;p5"/>
          <p:cNvSpPr txBox="1">
            <a:spLocks noGrp="1"/>
          </p:cNvSpPr>
          <p:nvPr>
            <p:ph type="ctrTitle"/>
          </p:nvPr>
        </p:nvSpPr>
        <p:spPr>
          <a:xfrm>
            <a:off x="934675" y="2129925"/>
            <a:ext cx="2877300" cy="29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800"/>
              <a:buFont typeface="DM Serif Display"/>
              <a:buNone/>
              <a:defRPr>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
        <p:nvSpPr>
          <p:cNvPr id="21" name="Google Shape;21;p5"/>
          <p:cNvSpPr txBox="1">
            <a:spLocks noGrp="1"/>
          </p:cNvSpPr>
          <p:nvPr>
            <p:ph type="ctrTitle" idx="3"/>
          </p:nvPr>
        </p:nvSpPr>
        <p:spPr>
          <a:xfrm>
            <a:off x="5371300" y="2129925"/>
            <a:ext cx="2877300" cy="295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CCCCCC"/>
              </a:buClr>
              <a:buSzPts val="2800"/>
              <a:buFont typeface="DM Serif Display"/>
              <a:buNone/>
              <a:defRPr>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ctrTitle"/>
          </p:nvPr>
        </p:nvSpPr>
        <p:spPr>
          <a:xfrm>
            <a:off x="723600" y="470625"/>
            <a:ext cx="1567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1223575" y="1301500"/>
            <a:ext cx="3619800" cy="4116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6" name="Google Shape;26;p7"/>
          <p:cNvSpPr txBox="1">
            <a:spLocks noGrp="1"/>
          </p:cNvSpPr>
          <p:nvPr>
            <p:ph type="body" idx="1"/>
          </p:nvPr>
        </p:nvSpPr>
        <p:spPr>
          <a:xfrm>
            <a:off x="1223575" y="2039900"/>
            <a:ext cx="3619800" cy="18333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Font typeface="Open Sans Light"/>
              <a:buChar char="●"/>
              <a:defRPr sz="1200">
                <a:latin typeface="Open Sans Light"/>
                <a:ea typeface="Open Sans Light"/>
                <a:cs typeface="Open Sans Light"/>
                <a:sym typeface="Open Sans Light"/>
              </a:defRPr>
            </a:lvl1pPr>
            <a:lvl2pPr marL="914400" lvl="1" indent="-304800">
              <a:spcBef>
                <a:spcPts val="0"/>
              </a:spcBef>
              <a:spcAft>
                <a:spcPts val="0"/>
              </a:spcAft>
              <a:buSzPts val="1200"/>
              <a:buFont typeface="Open Sans Light"/>
              <a:buChar char="○"/>
              <a:defRPr sz="1200">
                <a:latin typeface="Open Sans Light"/>
                <a:ea typeface="Open Sans Light"/>
                <a:cs typeface="Open Sans Light"/>
                <a:sym typeface="Open Sans Light"/>
              </a:defRPr>
            </a:lvl2pPr>
            <a:lvl3pPr marL="1371600" lvl="2" indent="-304800">
              <a:spcBef>
                <a:spcPts val="0"/>
              </a:spcBef>
              <a:spcAft>
                <a:spcPts val="0"/>
              </a:spcAft>
              <a:buSzPts val="1200"/>
              <a:buFont typeface="Open Sans Light"/>
              <a:buChar char="■"/>
              <a:defRPr sz="1200">
                <a:latin typeface="Open Sans Light"/>
                <a:ea typeface="Open Sans Light"/>
                <a:cs typeface="Open Sans Light"/>
                <a:sym typeface="Open Sans Light"/>
              </a:defRPr>
            </a:lvl3pPr>
            <a:lvl4pPr marL="1828800" lvl="3" indent="-304800">
              <a:spcBef>
                <a:spcPts val="0"/>
              </a:spcBef>
              <a:spcAft>
                <a:spcPts val="0"/>
              </a:spcAft>
              <a:buSzPts val="1200"/>
              <a:buFont typeface="Open Sans Light"/>
              <a:buChar char="●"/>
              <a:defRPr sz="1200">
                <a:latin typeface="Open Sans Light"/>
                <a:ea typeface="Open Sans Light"/>
                <a:cs typeface="Open Sans Light"/>
                <a:sym typeface="Open Sans Light"/>
              </a:defRPr>
            </a:lvl4pPr>
            <a:lvl5pPr marL="2286000" lvl="4" indent="-304800">
              <a:spcBef>
                <a:spcPts val="0"/>
              </a:spcBef>
              <a:spcAft>
                <a:spcPts val="0"/>
              </a:spcAft>
              <a:buSzPts val="1200"/>
              <a:buFont typeface="Open Sans Light"/>
              <a:buChar char="○"/>
              <a:defRPr sz="1200">
                <a:latin typeface="Open Sans Light"/>
                <a:ea typeface="Open Sans Light"/>
                <a:cs typeface="Open Sans Light"/>
                <a:sym typeface="Open Sans Light"/>
              </a:defRPr>
            </a:lvl5pPr>
            <a:lvl6pPr marL="2743200" lvl="5" indent="-304800">
              <a:spcBef>
                <a:spcPts val="0"/>
              </a:spcBef>
              <a:spcAft>
                <a:spcPts val="0"/>
              </a:spcAft>
              <a:buSzPts val="1200"/>
              <a:buFont typeface="Open Sans Light"/>
              <a:buChar char="■"/>
              <a:defRPr sz="1200">
                <a:latin typeface="Open Sans Light"/>
                <a:ea typeface="Open Sans Light"/>
                <a:cs typeface="Open Sans Light"/>
                <a:sym typeface="Open Sans Light"/>
              </a:defRPr>
            </a:lvl6pPr>
            <a:lvl7pPr marL="3200400" lvl="6" indent="-304800">
              <a:spcBef>
                <a:spcPts val="0"/>
              </a:spcBef>
              <a:spcAft>
                <a:spcPts val="0"/>
              </a:spcAft>
              <a:buSzPts val="1200"/>
              <a:buFont typeface="Open Sans Light"/>
              <a:buChar char="●"/>
              <a:defRPr sz="1200">
                <a:latin typeface="Open Sans Light"/>
                <a:ea typeface="Open Sans Light"/>
                <a:cs typeface="Open Sans Light"/>
                <a:sym typeface="Open Sans Light"/>
              </a:defRPr>
            </a:lvl7pPr>
            <a:lvl8pPr marL="3657600" lvl="7" indent="-304800">
              <a:spcBef>
                <a:spcPts val="0"/>
              </a:spcBef>
              <a:spcAft>
                <a:spcPts val="0"/>
              </a:spcAft>
              <a:buSzPts val="1200"/>
              <a:buFont typeface="Open Sans Light"/>
              <a:buChar char="○"/>
              <a:defRPr sz="1200">
                <a:latin typeface="Open Sans Light"/>
                <a:ea typeface="Open Sans Light"/>
                <a:cs typeface="Open Sans Light"/>
                <a:sym typeface="Open Sans Light"/>
              </a:defRPr>
            </a:lvl8pPr>
            <a:lvl9pPr marL="4114800" lvl="8" indent="-30480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flipH="1">
            <a:off x="4804872" y="2123400"/>
            <a:ext cx="2847000" cy="896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7B7B7"/>
              </a:buClr>
              <a:buSzPts val="2800"/>
              <a:buNone/>
              <a:defRPr/>
            </a:lvl1pPr>
            <a:lvl2pPr lvl="1" rtl="0">
              <a:spcBef>
                <a:spcPts val="0"/>
              </a:spcBef>
              <a:spcAft>
                <a:spcPts val="0"/>
              </a:spcAft>
              <a:buClr>
                <a:srgbClr val="B7B7B7"/>
              </a:buClr>
              <a:buSzPts val="2800"/>
              <a:buNone/>
              <a:defRPr>
                <a:solidFill>
                  <a:srgbClr val="B7B7B7"/>
                </a:solidFill>
              </a:defRPr>
            </a:lvl2pPr>
            <a:lvl3pPr lvl="2" rtl="0">
              <a:spcBef>
                <a:spcPts val="0"/>
              </a:spcBef>
              <a:spcAft>
                <a:spcPts val="0"/>
              </a:spcAft>
              <a:buClr>
                <a:srgbClr val="B7B7B7"/>
              </a:buClr>
              <a:buSzPts val="2800"/>
              <a:buNone/>
              <a:defRPr>
                <a:solidFill>
                  <a:srgbClr val="B7B7B7"/>
                </a:solidFill>
              </a:defRPr>
            </a:lvl3pPr>
            <a:lvl4pPr lvl="3" rtl="0">
              <a:spcBef>
                <a:spcPts val="0"/>
              </a:spcBef>
              <a:spcAft>
                <a:spcPts val="0"/>
              </a:spcAft>
              <a:buClr>
                <a:srgbClr val="B7B7B7"/>
              </a:buClr>
              <a:buSzPts val="2800"/>
              <a:buNone/>
              <a:defRPr>
                <a:solidFill>
                  <a:srgbClr val="B7B7B7"/>
                </a:solidFill>
              </a:defRPr>
            </a:lvl4pPr>
            <a:lvl5pPr lvl="4" rtl="0">
              <a:spcBef>
                <a:spcPts val="0"/>
              </a:spcBef>
              <a:spcAft>
                <a:spcPts val="0"/>
              </a:spcAft>
              <a:buClr>
                <a:srgbClr val="B7B7B7"/>
              </a:buClr>
              <a:buSzPts val="2800"/>
              <a:buNone/>
              <a:defRPr>
                <a:solidFill>
                  <a:srgbClr val="B7B7B7"/>
                </a:solidFill>
              </a:defRPr>
            </a:lvl5pPr>
            <a:lvl6pPr lvl="5" rtl="0">
              <a:spcBef>
                <a:spcPts val="0"/>
              </a:spcBef>
              <a:spcAft>
                <a:spcPts val="0"/>
              </a:spcAft>
              <a:buClr>
                <a:srgbClr val="B7B7B7"/>
              </a:buClr>
              <a:buSzPts val="2800"/>
              <a:buNone/>
              <a:defRPr>
                <a:solidFill>
                  <a:srgbClr val="B7B7B7"/>
                </a:solidFill>
              </a:defRPr>
            </a:lvl6pPr>
            <a:lvl7pPr lvl="6" rtl="0">
              <a:spcBef>
                <a:spcPts val="0"/>
              </a:spcBef>
              <a:spcAft>
                <a:spcPts val="0"/>
              </a:spcAft>
              <a:buClr>
                <a:srgbClr val="B7B7B7"/>
              </a:buClr>
              <a:buSzPts val="2800"/>
              <a:buNone/>
              <a:defRPr>
                <a:solidFill>
                  <a:srgbClr val="B7B7B7"/>
                </a:solidFill>
              </a:defRPr>
            </a:lvl7pPr>
            <a:lvl8pPr lvl="7" rtl="0">
              <a:spcBef>
                <a:spcPts val="0"/>
              </a:spcBef>
              <a:spcAft>
                <a:spcPts val="0"/>
              </a:spcAft>
              <a:buClr>
                <a:srgbClr val="B7B7B7"/>
              </a:buClr>
              <a:buSzPts val="2800"/>
              <a:buNone/>
              <a:defRPr>
                <a:solidFill>
                  <a:srgbClr val="B7B7B7"/>
                </a:solidFill>
              </a:defRPr>
            </a:lvl8pPr>
            <a:lvl9pPr lvl="8" rtl="0">
              <a:spcBef>
                <a:spcPts val="0"/>
              </a:spcBef>
              <a:spcAft>
                <a:spcPts val="0"/>
              </a:spcAft>
              <a:buClr>
                <a:srgbClr val="B7B7B7"/>
              </a:buClr>
              <a:buSzPts val="2800"/>
              <a:buNone/>
              <a:defRPr>
                <a:solidFill>
                  <a:srgbClr val="B7B7B7"/>
                </a:solidFill>
              </a:defRPr>
            </a:lvl9pPr>
          </a:lstStyle>
          <a:p>
            <a:endParaRPr/>
          </a:p>
        </p:txBody>
      </p:sp>
      <p:sp>
        <p:nvSpPr>
          <p:cNvPr id="31" name="Google Shape;31;p9"/>
          <p:cNvSpPr txBox="1">
            <a:spLocks noGrp="1"/>
          </p:cNvSpPr>
          <p:nvPr>
            <p:ph type="subTitle" idx="1"/>
          </p:nvPr>
        </p:nvSpPr>
        <p:spPr>
          <a:xfrm>
            <a:off x="2178957" y="2185251"/>
            <a:ext cx="19959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1pPr>
            <a:lvl2pPr lvl="1"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2pPr>
            <a:lvl3pPr lvl="2"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3pPr>
            <a:lvl4pPr lvl="3"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4pPr>
            <a:lvl5pPr lvl="4"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5pPr>
            <a:lvl6pPr lvl="5"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6pPr>
            <a:lvl7pPr lvl="6"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7pPr>
            <a:lvl8pPr lvl="7"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8pPr>
            <a:lvl9pPr lvl="8"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3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CUSTOM_3_1">
    <p:spTree>
      <p:nvGrpSpPr>
        <p:cNvPr id="1" name="Shape 64"/>
        <p:cNvGrpSpPr/>
        <p:nvPr/>
      </p:nvGrpSpPr>
      <p:grpSpPr>
        <a:xfrm>
          <a:off x="0" y="0"/>
          <a:ext cx="0" cy="0"/>
          <a:chOff x="0" y="0"/>
          <a:chExt cx="0" cy="0"/>
        </a:xfrm>
      </p:grpSpPr>
      <p:sp>
        <p:nvSpPr>
          <p:cNvPr id="65" name="Google Shape;65;p16"/>
          <p:cNvSpPr txBox="1">
            <a:spLocks noGrp="1"/>
          </p:cNvSpPr>
          <p:nvPr>
            <p:ph type="ctrTitle"/>
          </p:nvPr>
        </p:nvSpPr>
        <p:spPr>
          <a:xfrm flipH="1">
            <a:off x="4098567" y="2240372"/>
            <a:ext cx="3224700" cy="192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66" name="Google Shape;66;p16"/>
          <p:cNvSpPr txBox="1">
            <a:spLocks noGrp="1"/>
          </p:cNvSpPr>
          <p:nvPr>
            <p:ph type="title" idx="2" hasCustomPrompt="1"/>
          </p:nvPr>
        </p:nvSpPr>
        <p:spPr>
          <a:xfrm flipH="1">
            <a:off x="1631236" y="2269925"/>
            <a:ext cx="2379900" cy="19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5">
  <p:cSld name="CUSTOM_3_1_1_1_1">
    <p:spTree>
      <p:nvGrpSpPr>
        <p:cNvPr id="1" name="Shape 73"/>
        <p:cNvGrpSpPr/>
        <p:nvPr/>
      </p:nvGrpSpPr>
      <p:grpSpPr>
        <a:xfrm>
          <a:off x="0" y="0"/>
          <a:ext cx="0" cy="0"/>
          <a:chOff x="0" y="0"/>
          <a:chExt cx="0" cy="0"/>
        </a:xfrm>
      </p:grpSpPr>
      <p:sp>
        <p:nvSpPr>
          <p:cNvPr id="74" name="Google Shape;74;p19"/>
          <p:cNvSpPr txBox="1">
            <a:spLocks noGrp="1"/>
          </p:cNvSpPr>
          <p:nvPr>
            <p:ph type="ctrTitle"/>
          </p:nvPr>
        </p:nvSpPr>
        <p:spPr>
          <a:xfrm flipH="1">
            <a:off x="2534025" y="2690100"/>
            <a:ext cx="4076100" cy="125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B7B7B7"/>
              </a:buClr>
              <a:buSzPts val="3600"/>
              <a:buNone/>
              <a:defRPr sz="3600"/>
            </a:lvl1pPr>
            <a:lvl2pPr lvl="1" algn="ctr" rtl="0">
              <a:spcBef>
                <a:spcPts val="0"/>
              </a:spcBef>
              <a:spcAft>
                <a:spcPts val="0"/>
              </a:spcAft>
              <a:buClr>
                <a:srgbClr val="B7B7B7"/>
              </a:buClr>
              <a:buSzPts val="6500"/>
              <a:buNone/>
              <a:defRPr sz="6500">
                <a:solidFill>
                  <a:srgbClr val="B7B7B7"/>
                </a:solidFill>
              </a:defRPr>
            </a:lvl2pPr>
            <a:lvl3pPr lvl="2" algn="ctr" rtl="0">
              <a:spcBef>
                <a:spcPts val="0"/>
              </a:spcBef>
              <a:spcAft>
                <a:spcPts val="0"/>
              </a:spcAft>
              <a:buClr>
                <a:srgbClr val="B7B7B7"/>
              </a:buClr>
              <a:buSzPts val="6500"/>
              <a:buNone/>
              <a:defRPr sz="6500">
                <a:solidFill>
                  <a:srgbClr val="B7B7B7"/>
                </a:solidFill>
              </a:defRPr>
            </a:lvl3pPr>
            <a:lvl4pPr lvl="3" algn="ctr" rtl="0">
              <a:spcBef>
                <a:spcPts val="0"/>
              </a:spcBef>
              <a:spcAft>
                <a:spcPts val="0"/>
              </a:spcAft>
              <a:buClr>
                <a:srgbClr val="B7B7B7"/>
              </a:buClr>
              <a:buSzPts val="6500"/>
              <a:buNone/>
              <a:defRPr sz="6500">
                <a:solidFill>
                  <a:srgbClr val="B7B7B7"/>
                </a:solidFill>
              </a:defRPr>
            </a:lvl4pPr>
            <a:lvl5pPr lvl="4" algn="ctr" rtl="0">
              <a:spcBef>
                <a:spcPts val="0"/>
              </a:spcBef>
              <a:spcAft>
                <a:spcPts val="0"/>
              </a:spcAft>
              <a:buClr>
                <a:srgbClr val="B7B7B7"/>
              </a:buClr>
              <a:buSzPts val="6500"/>
              <a:buNone/>
              <a:defRPr sz="6500">
                <a:solidFill>
                  <a:srgbClr val="B7B7B7"/>
                </a:solidFill>
              </a:defRPr>
            </a:lvl5pPr>
            <a:lvl6pPr lvl="5" algn="ctr" rtl="0">
              <a:spcBef>
                <a:spcPts val="0"/>
              </a:spcBef>
              <a:spcAft>
                <a:spcPts val="0"/>
              </a:spcAft>
              <a:buClr>
                <a:srgbClr val="B7B7B7"/>
              </a:buClr>
              <a:buSzPts val="6500"/>
              <a:buNone/>
              <a:defRPr sz="6500">
                <a:solidFill>
                  <a:srgbClr val="B7B7B7"/>
                </a:solidFill>
              </a:defRPr>
            </a:lvl6pPr>
            <a:lvl7pPr lvl="6" algn="ctr" rtl="0">
              <a:spcBef>
                <a:spcPts val="0"/>
              </a:spcBef>
              <a:spcAft>
                <a:spcPts val="0"/>
              </a:spcAft>
              <a:buClr>
                <a:srgbClr val="B7B7B7"/>
              </a:buClr>
              <a:buSzPts val="6500"/>
              <a:buNone/>
              <a:defRPr sz="6500">
                <a:solidFill>
                  <a:srgbClr val="B7B7B7"/>
                </a:solidFill>
              </a:defRPr>
            </a:lvl7pPr>
            <a:lvl8pPr lvl="7" algn="ctr" rtl="0">
              <a:spcBef>
                <a:spcPts val="0"/>
              </a:spcBef>
              <a:spcAft>
                <a:spcPts val="0"/>
              </a:spcAft>
              <a:buClr>
                <a:srgbClr val="B7B7B7"/>
              </a:buClr>
              <a:buSzPts val="6500"/>
              <a:buNone/>
              <a:defRPr sz="6500">
                <a:solidFill>
                  <a:srgbClr val="B7B7B7"/>
                </a:solidFill>
              </a:defRPr>
            </a:lvl8pPr>
            <a:lvl9pPr lvl="8" algn="ctr" rtl="0">
              <a:spcBef>
                <a:spcPts val="0"/>
              </a:spcBef>
              <a:spcAft>
                <a:spcPts val="0"/>
              </a:spcAft>
              <a:buClr>
                <a:srgbClr val="B7B7B7"/>
              </a:buClr>
              <a:buSzPts val="6500"/>
              <a:buNone/>
              <a:defRPr sz="6500">
                <a:solidFill>
                  <a:srgbClr val="B7B7B7"/>
                </a:solidFill>
              </a:defRPr>
            </a:lvl9pPr>
          </a:lstStyle>
          <a:p>
            <a:endParaRPr/>
          </a:p>
        </p:txBody>
      </p:sp>
      <p:sp>
        <p:nvSpPr>
          <p:cNvPr id="75" name="Google Shape;75;p19"/>
          <p:cNvSpPr txBox="1">
            <a:spLocks noGrp="1"/>
          </p:cNvSpPr>
          <p:nvPr>
            <p:ph type="title" idx="2" hasCustomPrompt="1"/>
          </p:nvPr>
        </p:nvSpPr>
        <p:spPr>
          <a:xfrm flipH="1">
            <a:off x="2533950" y="768900"/>
            <a:ext cx="4076100" cy="19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B7B7B7"/>
              </a:buClr>
              <a:buSzPts val="16000"/>
              <a:buNone/>
              <a:defRPr sz="16000"/>
            </a:lvl1pPr>
            <a:lvl2pPr lvl="1"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
        <p:nvSpPr>
          <p:cNvPr id="76" name="Google Shape;76;p19"/>
          <p:cNvSpPr txBox="1">
            <a:spLocks noGrp="1"/>
          </p:cNvSpPr>
          <p:nvPr>
            <p:ph type="subTitle" idx="1"/>
          </p:nvPr>
        </p:nvSpPr>
        <p:spPr>
          <a:xfrm>
            <a:off x="2534025" y="3945900"/>
            <a:ext cx="4076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Open Sans Light"/>
                <a:ea typeface="Open Sans Light"/>
                <a:cs typeface="Open Sans Light"/>
                <a:sym typeface="Open Sans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7">
  <p:cSld name="CUSTOM_3_1_1_1_1_1_1">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flipH="1">
            <a:off x="713216" y="2690100"/>
            <a:ext cx="3629100" cy="1255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B7B7B7"/>
              </a:buClr>
              <a:buSzPts val="3600"/>
              <a:buNone/>
              <a:defRPr sz="3600"/>
            </a:lvl1pPr>
            <a:lvl2pPr lvl="1" rtl="0">
              <a:spcBef>
                <a:spcPts val="0"/>
              </a:spcBef>
              <a:spcAft>
                <a:spcPts val="0"/>
              </a:spcAft>
              <a:buClr>
                <a:srgbClr val="B7B7B7"/>
              </a:buClr>
              <a:buSzPts val="6500"/>
              <a:buNone/>
              <a:defRPr sz="6500">
                <a:solidFill>
                  <a:srgbClr val="B7B7B7"/>
                </a:solidFill>
              </a:defRPr>
            </a:lvl2pPr>
            <a:lvl3pPr lvl="2" rtl="0">
              <a:spcBef>
                <a:spcPts val="0"/>
              </a:spcBef>
              <a:spcAft>
                <a:spcPts val="0"/>
              </a:spcAft>
              <a:buClr>
                <a:srgbClr val="B7B7B7"/>
              </a:buClr>
              <a:buSzPts val="6500"/>
              <a:buNone/>
              <a:defRPr sz="6500">
                <a:solidFill>
                  <a:srgbClr val="B7B7B7"/>
                </a:solidFill>
              </a:defRPr>
            </a:lvl3pPr>
            <a:lvl4pPr lvl="3" rtl="0">
              <a:spcBef>
                <a:spcPts val="0"/>
              </a:spcBef>
              <a:spcAft>
                <a:spcPts val="0"/>
              </a:spcAft>
              <a:buClr>
                <a:srgbClr val="B7B7B7"/>
              </a:buClr>
              <a:buSzPts val="6500"/>
              <a:buNone/>
              <a:defRPr sz="6500">
                <a:solidFill>
                  <a:srgbClr val="B7B7B7"/>
                </a:solidFill>
              </a:defRPr>
            </a:lvl4pPr>
            <a:lvl5pPr lvl="4" rtl="0">
              <a:spcBef>
                <a:spcPts val="0"/>
              </a:spcBef>
              <a:spcAft>
                <a:spcPts val="0"/>
              </a:spcAft>
              <a:buClr>
                <a:srgbClr val="B7B7B7"/>
              </a:buClr>
              <a:buSzPts val="6500"/>
              <a:buNone/>
              <a:defRPr sz="6500">
                <a:solidFill>
                  <a:srgbClr val="B7B7B7"/>
                </a:solidFill>
              </a:defRPr>
            </a:lvl5pPr>
            <a:lvl6pPr lvl="5" rtl="0">
              <a:spcBef>
                <a:spcPts val="0"/>
              </a:spcBef>
              <a:spcAft>
                <a:spcPts val="0"/>
              </a:spcAft>
              <a:buClr>
                <a:srgbClr val="B7B7B7"/>
              </a:buClr>
              <a:buSzPts val="6500"/>
              <a:buNone/>
              <a:defRPr sz="6500">
                <a:solidFill>
                  <a:srgbClr val="B7B7B7"/>
                </a:solidFill>
              </a:defRPr>
            </a:lvl6pPr>
            <a:lvl7pPr lvl="6" rtl="0">
              <a:spcBef>
                <a:spcPts val="0"/>
              </a:spcBef>
              <a:spcAft>
                <a:spcPts val="0"/>
              </a:spcAft>
              <a:buClr>
                <a:srgbClr val="B7B7B7"/>
              </a:buClr>
              <a:buSzPts val="6500"/>
              <a:buNone/>
              <a:defRPr sz="6500">
                <a:solidFill>
                  <a:srgbClr val="B7B7B7"/>
                </a:solidFill>
              </a:defRPr>
            </a:lvl7pPr>
            <a:lvl8pPr lvl="7" rtl="0">
              <a:spcBef>
                <a:spcPts val="0"/>
              </a:spcBef>
              <a:spcAft>
                <a:spcPts val="0"/>
              </a:spcAft>
              <a:buClr>
                <a:srgbClr val="B7B7B7"/>
              </a:buClr>
              <a:buSzPts val="6500"/>
              <a:buNone/>
              <a:defRPr sz="6500">
                <a:solidFill>
                  <a:srgbClr val="B7B7B7"/>
                </a:solidFill>
              </a:defRPr>
            </a:lvl8pPr>
            <a:lvl9pPr lvl="8" rtl="0">
              <a:spcBef>
                <a:spcPts val="0"/>
              </a:spcBef>
              <a:spcAft>
                <a:spcPts val="0"/>
              </a:spcAft>
              <a:buClr>
                <a:srgbClr val="B7B7B7"/>
              </a:buClr>
              <a:buSzPts val="6500"/>
              <a:buNone/>
              <a:defRPr sz="6500">
                <a:solidFill>
                  <a:srgbClr val="B7B7B7"/>
                </a:solidFill>
              </a:defRPr>
            </a:lvl9pPr>
          </a:lstStyle>
          <a:p>
            <a:endParaRPr/>
          </a:p>
        </p:txBody>
      </p:sp>
      <p:sp>
        <p:nvSpPr>
          <p:cNvPr id="83" name="Google Shape;83;p21"/>
          <p:cNvSpPr txBox="1">
            <a:spLocks noGrp="1"/>
          </p:cNvSpPr>
          <p:nvPr>
            <p:ph type="title" idx="2" hasCustomPrompt="1"/>
          </p:nvPr>
        </p:nvSpPr>
        <p:spPr>
          <a:xfrm flipH="1">
            <a:off x="713216" y="768900"/>
            <a:ext cx="36291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
        <p:nvSpPr>
          <p:cNvPr id="84" name="Google Shape;84;p21"/>
          <p:cNvSpPr txBox="1">
            <a:spLocks noGrp="1"/>
          </p:cNvSpPr>
          <p:nvPr>
            <p:ph type="subTitle" idx="1"/>
          </p:nvPr>
        </p:nvSpPr>
        <p:spPr>
          <a:xfrm>
            <a:off x="713309" y="3945900"/>
            <a:ext cx="3629100" cy="4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Open Sans Light"/>
                <a:ea typeface="Open Sans Light"/>
                <a:cs typeface="Open Sans Light"/>
                <a:sym typeface="Open Sans 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DM Serif Display"/>
              <a:buNone/>
              <a:defRPr sz="2800">
                <a:solidFill>
                  <a:schemeClr val="lt1"/>
                </a:solidFill>
                <a:latin typeface="DM Serif Display"/>
                <a:ea typeface="DM Serif Display"/>
                <a:cs typeface="DM Serif Display"/>
                <a:sym typeface="DM Serif Display"/>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Light"/>
              <a:buChar char="●"/>
              <a:defRPr sz="1800">
                <a:solidFill>
                  <a:schemeClr val="lt1"/>
                </a:solidFill>
                <a:latin typeface="Open Sans Light"/>
                <a:ea typeface="Open Sans Light"/>
                <a:cs typeface="Open Sans Light"/>
                <a:sym typeface="Open Sans Light"/>
              </a:defRPr>
            </a:lvl1pPr>
            <a:lvl2pPr marL="914400" lvl="1"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2pPr>
            <a:lvl3pPr marL="1371600" lvl="2"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3pPr>
            <a:lvl4pPr marL="1828800" lvl="3" indent="-304800">
              <a:lnSpc>
                <a:spcPct val="115000"/>
              </a:lnSpc>
              <a:spcBef>
                <a:spcPts val="0"/>
              </a:spcBef>
              <a:spcAft>
                <a:spcPts val="0"/>
              </a:spcAft>
              <a:buClr>
                <a:schemeClr val="lt1"/>
              </a:buClr>
              <a:buSzPts val="1200"/>
              <a:buFont typeface="Open Sans Light"/>
              <a:buChar char="●"/>
              <a:defRPr sz="1200">
                <a:solidFill>
                  <a:schemeClr val="lt1"/>
                </a:solidFill>
                <a:latin typeface="Open Sans Light"/>
                <a:ea typeface="Open Sans Light"/>
                <a:cs typeface="Open Sans Light"/>
                <a:sym typeface="Open Sans Light"/>
              </a:defRPr>
            </a:lvl4pPr>
            <a:lvl5pPr marL="2286000" lvl="4"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5pPr>
            <a:lvl6pPr marL="2743200" lvl="5"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6pPr>
            <a:lvl7pPr marL="3200400" lvl="6"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7pPr>
            <a:lvl8pPr marL="3657600" lvl="7"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8pPr>
            <a:lvl9pPr marL="4114800" lvl="8"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8" r:id="rId6"/>
    <p:sldLayoutId id="2147483662" r:id="rId7"/>
    <p:sldLayoutId id="2147483665" r:id="rId8"/>
    <p:sldLayoutId id="2147483667" r:id="rId9"/>
    <p:sldLayoutId id="2147483669" r:id="rId10"/>
    <p:sldLayoutId id="2147483670" r:id="rId11"/>
    <p:sldLayoutId id="2147483672" r:id="rId12"/>
    <p:sldLayoutId id="2147483675" r:id="rId13"/>
    <p:sldLayoutId id="2147483690" r:id="rId14"/>
    <p:sldLayoutId id="2147483691"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2897">
          <p15:clr>
            <a:srgbClr val="EA4335"/>
          </p15:clr>
        </p15:guide>
        <p15:guide id="4" orient="horz" pos="34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ctrTitle"/>
          </p:nvPr>
        </p:nvSpPr>
        <p:spPr>
          <a:xfrm>
            <a:off x="1623060" y="561692"/>
            <a:ext cx="5689091" cy="24527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latin typeface="Times New Roman" panose="02020603050405020304" pitchFamily="18" charset="0"/>
                <a:cs typeface="Times New Roman" panose="02020603050405020304" pitchFamily="18" charset="0"/>
              </a:rPr>
              <a:t>Proiect</a:t>
            </a:r>
            <a:r>
              <a:rPr lang="en-US" dirty="0">
                <a:latin typeface="Times New Roman" panose="02020603050405020304" pitchFamily="18" charset="0"/>
                <a:cs typeface="Times New Roman" panose="02020603050405020304" pitchFamily="18" charset="0"/>
              </a:rPr>
              <a:t> Final</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Excel</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sp>
        <p:nvSpPr>
          <p:cNvPr id="256" name="Google Shape;256;p49"/>
          <p:cNvSpPr txBox="1">
            <a:spLocks noGrp="1"/>
          </p:cNvSpPr>
          <p:nvPr>
            <p:ph type="subTitle" idx="1"/>
          </p:nvPr>
        </p:nvSpPr>
        <p:spPr>
          <a:xfrm>
            <a:off x="2449474" y="3483599"/>
            <a:ext cx="5463133" cy="826275"/>
          </a:xfrm>
          <a:prstGeom prst="rect">
            <a:avLst/>
          </a:prstGeom>
        </p:spPr>
        <p:txBody>
          <a:bodyPr spcFirstLastPara="1" wrap="square" lIns="91425" tIns="91425" rIns="91425" bIns="91425" anchor="b" anchorCtr="0">
            <a:noAutofit/>
          </a:bodyPr>
          <a:lstStyle/>
          <a:p>
            <a:pPr algn="r"/>
            <a:r>
              <a:rPr lang="en-US" dirty="0">
                <a:latin typeface="Times New Roman" panose="02020603050405020304" pitchFamily="18" charset="0"/>
                <a:cs typeface="Times New Roman" panose="02020603050405020304" pitchFamily="18" charset="0"/>
              </a:rPr>
              <a:t>Andrei-Octavian </a:t>
            </a:r>
            <a:r>
              <a:rPr lang="en-US" dirty="0" err="1">
                <a:latin typeface="Times New Roman" panose="02020603050405020304" pitchFamily="18" charset="0"/>
                <a:cs typeface="Times New Roman" panose="02020603050405020304" pitchFamily="18" charset="0"/>
              </a:rPr>
              <a:t>Saracu</a:t>
            </a:r>
            <a:endParaRPr lang="en-US" dirty="0">
              <a:latin typeface="Times New Roman" panose="02020603050405020304" pitchFamily="18" charset="0"/>
              <a:cs typeface="Times New Roman" panose="02020603050405020304" pitchFamily="18" charset="0"/>
            </a:endParaRPr>
          </a:p>
          <a:p>
            <a:pPr algn="r"/>
            <a:r>
              <a:rPr lang="en-US" dirty="0">
                <a:latin typeface="Times New Roman" panose="02020603050405020304" pitchFamily="18" charset="0"/>
                <a:cs typeface="Times New Roman" panose="02020603050405020304" pitchFamily="18" charset="0"/>
              </a:rPr>
              <a:t>Emilian Nedelcu-Vlase</a:t>
            </a:r>
          </a:p>
          <a:p>
            <a:pPr algn="r"/>
            <a:r>
              <a:rPr lang="en-US" dirty="0" err="1">
                <a:latin typeface="Times New Roman" panose="02020603050405020304" pitchFamily="18" charset="0"/>
                <a:cs typeface="Times New Roman" panose="02020603050405020304" pitchFamily="18" charset="0"/>
              </a:rPr>
              <a:t>Profesor</a:t>
            </a:r>
            <a:r>
              <a:rPr lang="en-US" dirty="0">
                <a:latin typeface="Times New Roman" panose="02020603050405020304" pitchFamily="18" charset="0"/>
                <a:cs typeface="Times New Roman" panose="02020603050405020304" pitchFamily="18" charset="0"/>
              </a:rPr>
              <a:t> Doctor Adrian </a:t>
            </a:r>
            <a:r>
              <a:rPr lang="en-US" dirty="0" err="1">
                <a:latin typeface="Times New Roman" panose="02020603050405020304" pitchFamily="18" charset="0"/>
                <a:cs typeface="Times New Roman" panose="02020603050405020304" pitchFamily="18" charset="0"/>
              </a:rPr>
              <a:t>Beteringhe</a:t>
            </a:r>
            <a:endParaRPr lang="en-US"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dirty="0"/>
          </a:p>
        </p:txBody>
      </p:sp>
      <p:sp>
        <p:nvSpPr>
          <p:cNvPr id="257" name="Google Shape;257;p49"/>
          <p:cNvSpPr/>
          <p:nvPr/>
        </p:nvSpPr>
        <p:spPr>
          <a:xfrm rot="10800000">
            <a:off x="7782000" y="367900"/>
            <a:ext cx="952500" cy="826275"/>
          </a:xfrm>
          <a:custGeom>
            <a:avLst/>
            <a:gdLst/>
            <a:ahLst/>
            <a:cxnLst/>
            <a:rect l="l" t="t" r="r" b="b"/>
            <a:pathLst>
              <a:path w="38100" h="33051" extrusionOk="0">
                <a:moveTo>
                  <a:pt x="0" y="0"/>
                </a:moveTo>
                <a:lnTo>
                  <a:pt x="0" y="33051"/>
                </a:lnTo>
                <a:lnTo>
                  <a:pt x="38100" y="33051"/>
                </a:lnTo>
              </a:path>
            </a:pathLst>
          </a:custGeom>
          <a:noFill/>
          <a:ln w="9525" cap="flat" cmpd="sng">
            <a:solidFill>
              <a:schemeClr val="dk1"/>
            </a:solidFill>
            <a:prstDash val="solid"/>
            <a:round/>
            <a:headEnd type="none" w="med" len="med"/>
            <a:tailEnd type="none" w="med" len="med"/>
          </a:ln>
        </p:spPr>
      </p:sp>
      <p:sp>
        <p:nvSpPr>
          <p:cNvPr id="258" name="Google Shape;258;p49"/>
          <p:cNvSpPr/>
          <p:nvPr/>
        </p:nvSpPr>
        <p:spPr>
          <a:xfrm>
            <a:off x="381075" y="3949313"/>
            <a:ext cx="952500" cy="826275"/>
          </a:xfrm>
          <a:custGeom>
            <a:avLst/>
            <a:gdLst/>
            <a:ahLst/>
            <a:cxnLst/>
            <a:rect l="l" t="t" r="r" b="b"/>
            <a:pathLst>
              <a:path w="38100" h="33051" extrusionOk="0">
                <a:moveTo>
                  <a:pt x="0" y="0"/>
                </a:moveTo>
                <a:lnTo>
                  <a:pt x="0" y="33051"/>
                </a:lnTo>
                <a:lnTo>
                  <a:pt x="38100" y="33051"/>
                </a:lnTo>
              </a:path>
            </a:pathLst>
          </a:custGeom>
          <a:noFill/>
          <a:ln w="9525" cap="flat" cmpd="sng">
            <a:solidFill>
              <a:schemeClr val="dk1"/>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5"/>
                                        </p:tgtEl>
                                        <p:attrNameLst>
                                          <p:attrName>style.visibility</p:attrName>
                                        </p:attrNameLst>
                                      </p:cBhvr>
                                      <p:to>
                                        <p:strVal val="visible"/>
                                      </p:to>
                                    </p:set>
                                    <p:anim calcmode="lin" valueType="num">
                                      <p:cBhvr additive="base">
                                        <p:cTn id="7" dur="1000"/>
                                        <p:tgtEl>
                                          <p:spTgt spid="255"/>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56"/>
                                        </p:tgtEl>
                                        <p:attrNameLst>
                                          <p:attrName>style.visibility</p:attrName>
                                        </p:attrNameLst>
                                      </p:cBhvr>
                                      <p:to>
                                        <p:strVal val="visible"/>
                                      </p:to>
                                    </p:set>
                                    <p:animEffect transition="in" filter="fade">
                                      <p:cBhvr>
                                        <p:cTn id="11" dur="1000"/>
                                        <p:tgtEl>
                                          <p:spTgt spid="25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7"/>
                                        </p:tgtEl>
                                        <p:attrNameLst>
                                          <p:attrName>style.visibility</p:attrName>
                                        </p:attrNameLst>
                                      </p:cBhvr>
                                      <p:to>
                                        <p:strVal val="visible"/>
                                      </p:to>
                                    </p:set>
                                    <p:animEffect transition="in" filter="fade">
                                      <p:cBhvr>
                                        <p:cTn id="15" dur="1000"/>
                                        <p:tgtEl>
                                          <p:spTgt spid="25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58"/>
                                        </p:tgtEl>
                                        <p:attrNameLst>
                                          <p:attrName>style.visibility</p:attrName>
                                        </p:attrNameLst>
                                      </p:cBhvr>
                                      <p:to>
                                        <p:strVal val="visible"/>
                                      </p:to>
                                    </p:set>
                                    <p:animEffect transition="in" filter="fade">
                                      <p:cBhvr>
                                        <p:cTn id="19" dur="10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03AAA-A220-8411-81F9-BDB5659430CA}"/>
              </a:ext>
            </a:extLst>
          </p:cNvPr>
          <p:cNvSpPr>
            <a:spLocks noGrp="1"/>
          </p:cNvSpPr>
          <p:nvPr>
            <p:ph type="ctrTitle"/>
          </p:nvPr>
        </p:nvSpPr>
        <p:spPr/>
        <p:txBody>
          <a:bodyPr/>
          <a:lstStyle/>
          <a:p>
            <a:endParaRPr lang="en-US" dirty="0"/>
          </a:p>
        </p:txBody>
      </p:sp>
      <p:pic>
        <p:nvPicPr>
          <p:cNvPr id="4" name="Picture 3">
            <a:extLst>
              <a:ext uri="{FF2B5EF4-FFF2-40B4-BE49-F238E27FC236}">
                <a16:creationId xmlns:a16="http://schemas.microsoft.com/office/drawing/2014/main" id="{B91380FB-88D2-EF55-588C-18EAB68D19C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994039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60"/>
          <p:cNvPicPr preferRelativeResize="0"/>
          <p:nvPr/>
        </p:nvPicPr>
        <p:blipFill rotWithShape="1">
          <a:blip r:embed="rId3">
            <a:alphaModFix/>
          </a:blip>
          <a:srcRect b="38099"/>
          <a:stretch/>
        </p:blipFill>
        <p:spPr>
          <a:xfrm flipH="1">
            <a:off x="0" y="0"/>
            <a:ext cx="9139252" cy="3183724"/>
          </a:xfrm>
          <a:prstGeom prst="rect">
            <a:avLst/>
          </a:prstGeom>
          <a:noFill/>
          <a:ln>
            <a:noFill/>
          </a:ln>
        </p:spPr>
      </p:pic>
      <p:sp>
        <p:nvSpPr>
          <p:cNvPr id="397" name="Google Shape;397;p60"/>
          <p:cNvSpPr/>
          <p:nvPr/>
        </p:nvSpPr>
        <p:spPr>
          <a:xfrm>
            <a:off x="4865225" y="1567725"/>
            <a:ext cx="4926300" cy="2925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0"/>
          <p:cNvSpPr txBox="1">
            <a:spLocks noGrp="1"/>
          </p:cNvSpPr>
          <p:nvPr>
            <p:ph type="ctrTitle"/>
          </p:nvPr>
        </p:nvSpPr>
        <p:spPr>
          <a:xfrm>
            <a:off x="-539012" y="2132593"/>
            <a:ext cx="4567800" cy="94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dirty="0"/>
          </a:p>
        </p:txBody>
      </p:sp>
      <p:sp>
        <p:nvSpPr>
          <p:cNvPr id="399" name="Google Shape;399;p60"/>
          <p:cNvSpPr txBox="1">
            <a:spLocks noGrp="1"/>
          </p:cNvSpPr>
          <p:nvPr>
            <p:ph type="subTitle" idx="1"/>
          </p:nvPr>
        </p:nvSpPr>
        <p:spPr>
          <a:xfrm>
            <a:off x="1231588" y="3202043"/>
            <a:ext cx="2797200" cy="11124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dirty="0"/>
          </a:p>
        </p:txBody>
      </p:sp>
      <p:sp>
        <p:nvSpPr>
          <p:cNvPr id="400" name="Google Shape;400;p60"/>
          <p:cNvSpPr txBox="1">
            <a:spLocks noGrp="1"/>
          </p:cNvSpPr>
          <p:nvPr>
            <p:ph type="subTitle" idx="2"/>
          </p:nvPr>
        </p:nvSpPr>
        <p:spPr>
          <a:xfrm>
            <a:off x="5115470" y="3202043"/>
            <a:ext cx="2797200" cy="1112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dirty="0"/>
          </a:p>
        </p:txBody>
      </p:sp>
      <p:sp>
        <p:nvSpPr>
          <p:cNvPr id="401" name="Google Shape;401;p60"/>
          <p:cNvSpPr txBox="1">
            <a:spLocks noGrp="1"/>
          </p:cNvSpPr>
          <p:nvPr>
            <p:ph type="ctrTitle" idx="3"/>
          </p:nvPr>
        </p:nvSpPr>
        <p:spPr>
          <a:xfrm>
            <a:off x="5115470" y="2132593"/>
            <a:ext cx="4587300" cy="9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53FD0B6D-9E52-15B7-EA98-7D5F487B9C87}"/>
              </a:ext>
            </a:extLst>
          </p:cNvPr>
          <p:cNvPicPr>
            <a:picLocks noChangeAspect="1"/>
          </p:cNvPicPr>
          <p:nvPr/>
        </p:nvPicPr>
        <p:blipFill>
          <a:blip r:embed="rId4"/>
          <a:stretch>
            <a:fillRect/>
          </a:stretch>
        </p:blipFill>
        <p:spPr>
          <a:xfrm>
            <a:off x="0" y="1"/>
            <a:ext cx="914400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4969E-499F-096F-F4AC-684E04F4750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C9DDBAB-5117-9810-5B81-BAA65C092DEB}"/>
              </a:ext>
            </a:extLst>
          </p:cNvPr>
          <p:cNvSpPr>
            <a:spLocks noGrp="1"/>
          </p:cNvSpPr>
          <p:nvPr>
            <p:ph type="subTitle" idx="1"/>
          </p:nvPr>
        </p:nvSpPr>
        <p:spPr/>
        <p:txBody>
          <a:bodyPr/>
          <a:lstStyle/>
          <a:p>
            <a:endParaRPr lang="en-US"/>
          </a:p>
        </p:txBody>
      </p:sp>
      <p:pic>
        <p:nvPicPr>
          <p:cNvPr id="7" name="Picture 6">
            <a:extLst>
              <a:ext uri="{FF2B5EF4-FFF2-40B4-BE49-F238E27FC236}">
                <a16:creationId xmlns:a16="http://schemas.microsoft.com/office/drawing/2014/main" id="{860D5E5E-D940-CA0B-10FE-974D377039C9}"/>
              </a:ext>
            </a:extLst>
          </p:cNvPr>
          <p:cNvPicPr>
            <a:picLocks noChangeAspect="1"/>
          </p:cNvPicPr>
          <p:nvPr/>
        </p:nvPicPr>
        <p:blipFill>
          <a:blip r:embed="rId2"/>
          <a:stretch>
            <a:fillRect/>
          </a:stretch>
        </p:blipFill>
        <p:spPr>
          <a:xfrm>
            <a:off x="1" y="0"/>
            <a:ext cx="5115214" cy="2372988"/>
          </a:xfrm>
          <a:prstGeom prst="rect">
            <a:avLst/>
          </a:prstGeom>
        </p:spPr>
      </p:pic>
      <p:pic>
        <p:nvPicPr>
          <p:cNvPr id="9" name="Picture 8">
            <a:extLst>
              <a:ext uri="{FF2B5EF4-FFF2-40B4-BE49-F238E27FC236}">
                <a16:creationId xmlns:a16="http://schemas.microsoft.com/office/drawing/2014/main" id="{E0017B76-DB63-AFED-4FC5-1889E6EB6E62}"/>
              </a:ext>
            </a:extLst>
          </p:cNvPr>
          <p:cNvPicPr>
            <a:picLocks noChangeAspect="1"/>
          </p:cNvPicPr>
          <p:nvPr/>
        </p:nvPicPr>
        <p:blipFill>
          <a:blip r:embed="rId3"/>
          <a:stretch>
            <a:fillRect/>
          </a:stretch>
        </p:blipFill>
        <p:spPr>
          <a:xfrm>
            <a:off x="-254" y="2644282"/>
            <a:ext cx="5115214" cy="2490353"/>
          </a:xfrm>
          <a:prstGeom prst="rect">
            <a:avLst/>
          </a:prstGeom>
        </p:spPr>
      </p:pic>
      <p:sp>
        <p:nvSpPr>
          <p:cNvPr id="11" name="TextBox 10">
            <a:extLst>
              <a:ext uri="{FF2B5EF4-FFF2-40B4-BE49-F238E27FC236}">
                <a16:creationId xmlns:a16="http://schemas.microsoft.com/office/drawing/2014/main" id="{4EA3A94D-BD3F-E194-831A-708F53F6542C}"/>
              </a:ext>
            </a:extLst>
          </p:cNvPr>
          <p:cNvSpPr txBox="1"/>
          <p:nvPr/>
        </p:nvSpPr>
        <p:spPr>
          <a:xfrm>
            <a:off x="5114960" y="8865"/>
            <a:ext cx="3735532" cy="2062103"/>
          </a:xfrm>
          <a:prstGeom prst="rect">
            <a:avLst/>
          </a:prstGeom>
          <a:noFill/>
        </p:spPr>
        <p:txBody>
          <a:bodyPr wrap="square">
            <a:spAutoFit/>
          </a:bodyPr>
          <a:lstStyle/>
          <a:p>
            <a:pPr marL="171450" indent="-171450">
              <a:buFont typeface="Wingdings" panose="05000000000000000000" pitchFamily="2" charset="2"/>
              <a:buChar char="Ø"/>
            </a:pPr>
            <a:r>
              <a:rPr lang="en-US" sz="800" b="1" dirty="0" err="1">
                <a:latin typeface="Times New Roman" panose="02020603050405020304" pitchFamily="18" charset="0"/>
                <a:cs typeface="Times New Roman" panose="02020603050405020304" pitchFamily="18" charset="0"/>
              </a:rPr>
              <a:t>Țări</a:t>
            </a:r>
            <a:r>
              <a:rPr lang="en-US" sz="800" b="1" dirty="0">
                <a:latin typeface="Times New Roman" panose="02020603050405020304" pitchFamily="18" charset="0"/>
                <a:cs typeface="Times New Roman" panose="02020603050405020304" pitchFamily="18" charset="0"/>
              </a:rPr>
              <a:t> cu </a:t>
            </a:r>
            <a:r>
              <a:rPr lang="en-US" sz="800" b="1" dirty="0" err="1">
                <a:latin typeface="Times New Roman" panose="02020603050405020304" pitchFamily="18" charset="0"/>
                <a:cs typeface="Times New Roman" panose="02020603050405020304" pitchFamily="18" charset="0"/>
              </a:rPr>
              <a:t>profitabilitate</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ridicată</a:t>
            </a:r>
            <a:r>
              <a:rPr lang="en-US" sz="800" b="1" dirty="0">
                <a:latin typeface="Times New Roman" panose="02020603050405020304" pitchFamily="18" charset="0"/>
                <a:cs typeface="Times New Roman" panose="02020603050405020304" pitchFamily="18" charset="0"/>
              </a:rPr>
              <a:t> („High Profit”):</a:t>
            </a:r>
          </a:p>
          <a:p>
            <a:r>
              <a:rPr lang="en-US" sz="800" dirty="0">
                <a:latin typeface="Times New Roman" panose="02020603050405020304" pitchFamily="18" charset="0"/>
                <a:cs typeface="Times New Roman" panose="02020603050405020304" pitchFamily="18" charset="0"/>
              </a:rPr>
              <a:t>Ex: Taiwan, Lesotho, Bangladesh, Afghanistan, etc.</a:t>
            </a:r>
          </a:p>
          <a:p>
            <a:r>
              <a:rPr lang="en-US" sz="800" dirty="0">
                <a:latin typeface="Times New Roman" panose="02020603050405020304" pitchFamily="18" charset="0"/>
                <a:cs typeface="Times New Roman" panose="02020603050405020304" pitchFamily="18" charset="0"/>
              </a:rPr>
              <a:t>Profit </a:t>
            </a:r>
            <a:r>
              <a:rPr lang="en-US" sz="800" dirty="0" err="1">
                <a:latin typeface="Times New Roman" panose="02020603050405020304" pitchFamily="18" charset="0"/>
                <a:cs typeface="Times New Roman" panose="02020603050405020304" pitchFamily="18" charset="0"/>
              </a:rPr>
              <a:t>mediu</a:t>
            </a:r>
            <a:r>
              <a:rPr lang="en-US" sz="800" dirty="0">
                <a:latin typeface="Times New Roman" panose="02020603050405020304" pitchFamily="18" charset="0"/>
                <a:cs typeface="Times New Roman" panose="02020603050405020304" pitchFamily="18" charset="0"/>
              </a:rPr>
              <a:t> per </a:t>
            </a:r>
            <a:r>
              <a:rPr lang="en-US" sz="800" dirty="0" err="1">
                <a:latin typeface="Times New Roman" panose="02020603050405020304" pitchFamily="18" charset="0"/>
                <a:cs typeface="Times New Roman" panose="02020603050405020304" pitchFamily="18" charset="0"/>
              </a:rPr>
              <a:t>comandă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este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între</a:t>
            </a:r>
            <a:r>
              <a:rPr lang="en-US" sz="800" dirty="0">
                <a:latin typeface="Times New Roman" panose="02020603050405020304" pitchFamily="18" charset="0"/>
                <a:cs typeface="Times New Roman" panose="02020603050405020304" pitchFamily="18" charset="0"/>
              </a:rPr>
              <a:t> </a:t>
            </a:r>
            <a:r>
              <a:rPr lang="en-US" sz="800" b="1" dirty="0">
                <a:latin typeface="Times New Roman" panose="02020603050405020304" pitchFamily="18" charset="0"/>
                <a:cs typeface="Times New Roman" panose="02020603050405020304" pitchFamily="18" charset="0"/>
              </a:rPr>
              <a:t>~200 </a:t>
            </a:r>
            <a:r>
              <a:rPr lang="en-US" sz="800" b="1" dirty="0" err="1">
                <a:latin typeface="Times New Roman" panose="02020603050405020304" pitchFamily="18" charset="0"/>
                <a:cs typeface="Times New Roman" panose="02020603050405020304" pitchFamily="18" charset="0"/>
              </a:rPr>
              <a:t>și</a:t>
            </a:r>
            <a:r>
              <a:rPr lang="en-US" sz="800" b="1" dirty="0">
                <a:latin typeface="Times New Roman" panose="02020603050405020304" pitchFamily="18" charset="0"/>
                <a:cs typeface="Times New Roman" panose="02020603050405020304" pitchFamily="18" charset="0"/>
              </a:rPr>
              <a:t> ~460</a:t>
            </a:r>
            <a:r>
              <a:rPr lang="en-US" sz="800" dirty="0">
                <a:latin typeface="Times New Roman" panose="02020603050405020304" pitchFamily="18" charset="0"/>
                <a:cs typeface="Times New Roman" panose="02020603050405020304" pitchFamily="18" charset="0"/>
              </a:rPr>
              <a:t>.</a:t>
            </a:r>
          </a:p>
          <a:p>
            <a:r>
              <a:rPr lang="en-US" sz="800" dirty="0">
                <a:latin typeface="Times New Roman" panose="02020603050405020304" pitchFamily="18" charset="0"/>
                <a:cs typeface="Times New Roman" panose="02020603050405020304" pitchFamily="18" charset="0"/>
              </a:rPr>
              <a:t>Au </a:t>
            </a:r>
            <a:r>
              <a:rPr lang="en-US" sz="800" dirty="0" err="1">
                <a:latin typeface="Times New Roman" panose="02020603050405020304" pitchFamily="18" charset="0"/>
                <a:cs typeface="Times New Roman" panose="02020603050405020304" pitchFamily="18" charset="0"/>
              </a:rPr>
              <a:t>între</a:t>
            </a:r>
            <a:r>
              <a:rPr lang="en-US" sz="800" dirty="0">
                <a:latin typeface="Times New Roman" panose="02020603050405020304" pitchFamily="18" charset="0"/>
                <a:cs typeface="Times New Roman" panose="02020603050405020304" pitchFamily="18" charset="0"/>
              </a:rPr>
              <a:t> </a:t>
            </a:r>
            <a:r>
              <a:rPr lang="en-US" sz="800" b="1" dirty="0">
                <a:latin typeface="Times New Roman" panose="02020603050405020304" pitchFamily="18" charset="0"/>
                <a:cs typeface="Times New Roman" panose="02020603050405020304" pitchFamily="18" charset="0"/>
              </a:rPr>
              <a:t>2 </a:t>
            </a:r>
            <a:r>
              <a:rPr lang="en-US" sz="800" b="1" dirty="0" err="1">
                <a:latin typeface="Times New Roman" panose="02020603050405020304" pitchFamily="18" charset="0"/>
                <a:cs typeface="Times New Roman" panose="02020603050405020304" pitchFamily="18" charset="0"/>
              </a:rPr>
              <a:t>și</a:t>
            </a:r>
            <a:r>
              <a:rPr lang="en-US" sz="800" b="1" dirty="0">
                <a:latin typeface="Times New Roman" panose="02020603050405020304" pitchFamily="18" charset="0"/>
                <a:cs typeface="Times New Roman" panose="02020603050405020304" pitchFamily="18" charset="0"/>
              </a:rPr>
              <a:t> 79 </a:t>
            </a:r>
            <a:r>
              <a:rPr lang="en-US" sz="800" b="1" dirty="0" err="1">
                <a:latin typeface="Times New Roman" panose="02020603050405020304" pitchFamily="18" charset="0"/>
                <a:cs typeface="Times New Roman" panose="02020603050405020304" pitchFamily="18" charset="0"/>
              </a:rPr>
              <a:t>comenzi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deci</a:t>
            </a:r>
            <a:r>
              <a:rPr lang="en-US" sz="800" dirty="0">
                <a:latin typeface="Times New Roman" panose="02020603050405020304" pitchFamily="18" charset="0"/>
                <a:cs typeface="Times New Roman" panose="02020603050405020304" pitchFamily="18" charset="0"/>
              </a:rPr>
              <a:t> volume </a:t>
            </a:r>
            <a:r>
              <a:rPr lang="en-US" sz="800" dirty="0" err="1">
                <a:latin typeface="Times New Roman" panose="02020603050405020304" pitchFamily="18" charset="0"/>
                <a:cs typeface="Times New Roman" panose="02020603050405020304" pitchFamily="18" charset="0"/>
              </a:rPr>
              <a:t>relativ</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mici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dar</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marje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foarte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bune</a:t>
            </a:r>
            <a:r>
              <a:rPr lang="en-US" sz="800" dirty="0">
                <a:latin typeface="Times New Roman" panose="02020603050405020304" pitchFamily="18" charset="0"/>
                <a:cs typeface="Times New Roman" panose="02020603050405020304" pitchFamily="18" charset="0"/>
              </a:rPr>
              <a:t>.</a:t>
            </a:r>
          </a:p>
          <a:p>
            <a:pPr>
              <a:buNone/>
            </a:pPr>
            <a:r>
              <a:rPr lang="en-US" sz="800" b="1" dirty="0" err="1">
                <a:latin typeface="Times New Roman" panose="02020603050405020304" pitchFamily="18" charset="0"/>
                <a:cs typeface="Times New Roman" panose="02020603050405020304" pitchFamily="18" charset="0"/>
              </a:rPr>
              <a:t>Țări</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neprofitabile</a:t>
            </a:r>
            <a:r>
              <a:rPr lang="en-US" sz="800" b="1" dirty="0">
                <a:latin typeface="Times New Roman" panose="02020603050405020304" pitchFamily="18" charset="0"/>
                <a:cs typeface="Times New Roman" panose="02020603050405020304" pitchFamily="18" charset="0"/>
              </a:rPr>
              <a:t> („Losses”):</a:t>
            </a:r>
          </a:p>
          <a:p>
            <a:pPr>
              <a:buNone/>
            </a:pPr>
            <a:r>
              <a:rPr lang="en-US" sz="800" dirty="0">
                <a:latin typeface="Times New Roman" panose="02020603050405020304" pitchFamily="18" charset="0"/>
                <a:cs typeface="Times New Roman" panose="02020603050405020304" pitchFamily="18" charset="0"/>
              </a:rPr>
              <a:t>Ex: Turkey, Nigeria, Pakistan, Sweden, Portugal, etc.</a:t>
            </a:r>
          </a:p>
          <a:p>
            <a:r>
              <a:rPr lang="en-US" sz="800" dirty="0" err="1">
                <a:latin typeface="Times New Roman" panose="02020603050405020304" pitchFamily="18" charset="0"/>
                <a:cs typeface="Times New Roman" panose="02020603050405020304" pitchFamily="18" charset="0"/>
              </a:rPr>
              <a:t>Profitul</a:t>
            </a:r>
            <a:r>
              <a:rPr lang="en-US" sz="800" dirty="0">
                <a:latin typeface="Times New Roman" panose="02020603050405020304" pitchFamily="18" charset="0"/>
                <a:cs typeface="Times New Roman" panose="02020603050405020304" pitchFamily="18" charset="0"/>
              </a:rPr>
              <a:t> total </a:t>
            </a:r>
            <a:r>
              <a:rPr lang="en-US" sz="800" dirty="0" err="1">
                <a:latin typeface="Times New Roman" panose="02020603050405020304" pitchFamily="18" charset="0"/>
                <a:cs typeface="Times New Roman" panose="02020603050405020304" pitchFamily="18" charset="0"/>
              </a:rPr>
              <a:t>este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negativ</a:t>
            </a:r>
            <a:r>
              <a:rPr lang="en-US" sz="800" dirty="0">
                <a:latin typeface="Times New Roman" panose="02020603050405020304" pitchFamily="18" charset="0"/>
                <a:cs typeface="Times New Roman" panose="02020603050405020304" pitchFamily="18" charset="0"/>
              </a:rPr>
              <a:t>, cu </a:t>
            </a:r>
            <a:r>
              <a:rPr lang="en-US" sz="800" dirty="0" err="1">
                <a:latin typeface="Times New Roman" panose="02020603050405020304" pitchFamily="18" charset="0"/>
                <a:cs typeface="Times New Roman" panose="02020603050405020304" pitchFamily="18" charset="0"/>
              </a:rPr>
              <a:t>pierderi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mari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în</a:t>
            </a:r>
            <a:r>
              <a:rPr lang="en-US" sz="800" dirty="0">
                <a:latin typeface="Times New Roman" panose="02020603050405020304" pitchFamily="18" charset="0"/>
                <a:cs typeface="Times New Roman" panose="02020603050405020304" pitchFamily="18" charset="0"/>
              </a:rPr>
              <a:t>:</a:t>
            </a:r>
          </a:p>
          <a:p>
            <a:pPr marL="457200" lvl="1"/>
            <a:r>
              <a:rPr lang="en-US" sz="800" dirty="0">
                <a:latin typeface="Times New Roman" panose="02020603050405020304" pitchFamily="18" charset="0"/>
                <a:cs typeface="Times New Roman" panose="02020603050405020304" pitchFamily="18" charset="0"/>
              </a:rPr>
              <a:t> </a:t>
            </a:r>
            <a:r>
              <a:rPr lang="en-US" sz="800" i="1" dirty="0">
                <a:latin typeface="Times New Roman" panose="02020603050405020304" pitchFamily="18" charset="0"/>
                <a:cs typeface="Times New Roman" panose="02020603050405020304" pitchFamily="18" charset="0"/>
              </a:rPr>
              <a:t>Turkey</a:t>
            </a:r>
            <a:r>
              <a:rPr lang="en-US" sz="800" dirty="0">
                <a:latin typeface="Times New Roman" panose="02020603050405020304" pitchFamily="18" charset="0"/>
                <a:cs typeface="Times New Roman" panose="02020603050405020304" pitchFamily="18" charset="0"/>
              </a:rPr>
              <a:t> → </a:t>
            </a:r>
            <a:r>
              <a:rPr lang="en-US" sz="800" b="1" dirty="0">
                <a:latin typeface="Times New Roman" panose="02020603050405020304" pitchFamily="18" charset="0"/>
                <a:cs typeface="Times New Roman" panose="02020603050405020304" pitchFamily="18" charset="0"/>
              </a:rPr>
              <a:t>-98,447</a:t>
            </a:r>
            <a:r>
              <a:rPr lang="en-US" sz="800" dirty="0">
                <a:latin typeface="Times New Roman" panose="02020603050405020304" pitchFamily="18" charset="0"/>
                <a:cs typeface="Times New Roman" panose="02020603050405020304" pitchFamily="18" charset="0"/>
              </a:rPr>
              <a:t> lei</a:t>
            </a:r>
          </a:p>
          <a:p>
            <a:pPr marL="457200" lvl="1"/>
            <a:r>
              <a:rPr lang="en-US" sz="800" i="1" dirty="0">
                <a:latin typeface="Times New Roman" panose="02020603050405020304" pitchFamily="18" charset="0"/>
                <a:cs typeface="Times New Roman" panose="02020603050405020304" pitchFamily="18" charset="0"/>
              </a:rPr>
              <a:t>Nigeria</a:t>
            </a:r>
            <a:r>
              <a:rPr lang="en-US" sz="800" dirty="0">
                <a:latin typeface="Times New Roman" panose="02020603050405020304" pitchFamily="18" charset="0"/>
                <a:cs typeface="Times New Roman" panose="02020603050405020304" pitchFamily="18" charset="0"/>
              </a:rPr>
              <a:t> → </a:t>
            </a:r>
            <a:r>
              <a:rPr lang="en-US" sz="800" b="1" dirty="0">
                <a:latin typeface="Times New Roman" panose="02020603050405020304" pitchFamily="18" charset="0"/>
                <a:cs typeface="Times New Roman" panose="02020603050405020304" pitchFamily="18" charset="0"/>
              </a:rPr>
              <a:t>-80,750</a:t>
            </a:r>
            <a:r>
              <a:rPr lang="en-US" sz="800" dirty="0">
                <a:latin typeface="Times New Roman" panose="02020603050405020304" pitchFamily="18" charset="0"/>
                <a:cs typeface="Times New Roman" panose="02020603050405020304" pitchFamily="18" charset="0"/>
              </a:rPr>
              <a:t> lei</a:t>
            </a:r>
          </a:p>
          <a:p>
            <a:pPr marL="457200" lvl="1"/>
            <a:r>
              <a:rPr lang="en-US" sz="800" dirty="0">
                <a:latin typeface="Times New Roman" panose="02020603050405020304" pitchFamily="18" charset="0"/>
                <a:cs typeface="Times New Roman" panose="02020603050405020304" pitchFamily="18" charset="0"/>
              </a:rPr>
              <a:t> </a:t>
            </a:r>
            <a:r>
              <a:rPr lang="en-US" sz="800" i="1" dirty="0">
                <a:latin typeface="Times New Roman" panose="02020603050405020304" pitchFamily="18" charset="0"/>
                <a:cs typeface="Times New Roman" panose="02020603050405020304" pitchFamily="18" charset="0"/>
              </a:rPr>
              <a:t>Pakistan</a:t>
            </a:r>
            <a:r>
              <a:rPr lang="en-US" sz="800" dirty="0">
                <a:latin typeface="Times New Roman" panose="02020603050405020304" pitchFamily="18" charset="0"/>
                <a:cs typeface="Times New Roman" panose="02020603050405020304" pitchFamily="18" charset="0"/>
              </a:rPr>
              <a:t> → </a:t>
            </a:r>
            <a:r>
              <a:rPr lang="en-US" sz="800" b="1" dirty="0">
                <a:latin typeface="Times New Roman" panose="02020603050405020304" pitchFamily="18" charset="0"/>
                <a:cs typeface="Times New Roman" panose="02020603050405020304" pitchFamily="18" charset="0"/>
              </a:rPr>
              <a:t>-21,805</a:t>
            </a:r>
            <a:r>
              <a:rPr lang="en-US" sz="800" dirty="0">
                <a:latin typeface="Times New Roman" panose="02020603050405020304" pitchFamily="18" charset="0"/>
                <a:cs typeface="Times New Roman" panose="02020603050405020304" pitchFamily="18" charset="0"/>
              </a:rPr>
              <a:t> lei</a:t>
            </a:r>
          </a:p>
          <a:p>
            <a:r>
              <a:rPr lang="en-US" sz="800" dirty="0">
                <a:latin typeface="Times New Roman" panose="02020603050405020304" pitchFamily="18" charset="0"/>
                <a:cs typeface="Times New Roman" panose="02020603050405020304" pitchFamily="18" charset="0"/>
              </a:rPr>
              <a:t>Profit </a:t>
            </a:r>
            <a:r>
              <a:rPr lang="en-US" sz="800" dirty="0" err="1">
                <a:latin typeface="Times New Roman" panose="02020603050405020304" pitchFamily="18" charset="0"/>
                <a:cs typeface="Times New Roman" panose="02020603050405020304" pitchFamily="18" charset="0"/>
              </a:rPr>
              <a:t>mediu</a:t>
            </a:r>
            <a:r>
              <a:rPr lang="en-US" sz="800" dirty="0">
                <a:latin typeface="Times New Roman" panose="02020603050405020304" pitchFamily="18" charset="0"/>
                <a:cs typeface="Times New Roman" panose="02020603050405020304" pitchFamily="18" charset="0"/>
              </a:rPr>
              <a:t> per </a:t>
            </a:r>
            <a:r>
              <a:rPr lang="en-US" sz="800" dirty="0" err="1">
                <a:latin typeface="Times New Roman" panose="02020603050405020304" pitchFamily="18" charset="0"/>
                <a:cs typeface="Times New Roman" panose="02020603050405020304" pitchFamily="18" charset="0"/>
              </a:rPr>
              <a:t>comandă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este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între</a:t>
            </a:r>
            <a:r>
              <a:rPr lang="en-US" sz="800" dirty="0">
                <a:latin typeface="Times New Roman" panose="02020603050405020304" pitchFamily="18" charset="0"/>
                <a:cs typeface="Times New Roman" panose="02020603050405020304" pitchFamily="18" charset="0"/>
              </a:rPr>
              <a:t> </a:t>
            </a:r>
            <a:r>
              <a:rPr lang="en-US" sz="800" b="1" dirty="0">
                <a:latin typeface="Times New Roman" panose="02020603050405020304" pitchFamily="18" charset="0"/>
                <a:cs typeface="Times New Roman" panose="02020603050405020304" pitchFamily="18" charset="0"/>
              </a:rPr>
              <a:t>-155 </a:t>
            </a:r>
            <a:r>
              <a:rPr lang="en-US" sz="800" b="1" dirty="0" err="1">
                <a:latin typeface="Times New Roman" panose="02020603050405020304" pitchFamily="18" charset="0"/>
                <a:cs typeface="Times New Roman" panose="02020603050405020304" pitchFamily="18" charset="0"/>
              </a:rPr>
              <a:t>și</a:t>
            </a:r>
            <a:r>
              <a:rPr lang="en-US" sz="800" b="1" dirty="0">
                <a:latin typeface="Times New Roman" panose="02020603050405020304" pitchFamily="18" charset="0"/>
                <a:cs typeface="Times New Roman" panose="02020603050405020304" pitchFamily="18" charset="0"/>
              </a:rPr>
              <a:t> -373</a:t>
            </a:r>
            <a:r>
              <a:rPr lang="en-US" sz="800" dirty="0">
                <a:latin typeface="Times New Roman" panose="02020603050405020304" pitchFamily="18" charset="0"/>
                <a:cs typeface="Times New Roman" panose="02020603050405020304" pitchFamily="18" charset="0"/>
              </a:rPr>
              <a:t>.</a:t>
            </a:r>
          </a:p>
          <a:p>
            <a:r>
              <a:rPr lang="en-US" sz="800" dirty="0" err="1">
                <a:latin typeface="Times New Roman" panose="02020603050405020304" pitchFamily="18" charset="0"/>
                <a:cs typeface="Times New Roman" panose="02020603050405020304" pitchFamily="18" charset="0"/>
              </a:rPr>
              <a:t>Volumele</a:t>
            </a:r>
            <a:r>
              <a:rPr lang="en-US" sz="800" dirty="0">
                <a:latin typeface="Times New Roman" panose="02020603050405020304" pitchFamily="18" charset="0"/>
                <a:cs typeface="Times New Roman" panose="02020603050405020304" pitchFamily="18" charset="0"/>
              </a:rPr>
              <a:t> sunt </a:t>
            </a:r>
            <a:r>
              <a:rPr lang="en-US" sz="800" dirty="0" err="1">
                <a:latin typeface="Times New Roman" panose="02020603050405020304" pitchFamily="18" charset="0"/>
                <a:cs typeface="Times New Roman" panose="02020603050405020304" pitchFamily="18" charset="0"/>
              </a:rPr>
              <a:t>mari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până</a:t>
            </a:r>
            <a:r>
              <a:rPr lang="en-US" sz="800" dirty="0">
                <a:latin typeface="Times New Roman" panose="02020603050405020304" pitchFamily="18" charset="0"/>
                <a:cs typeface="Times New Roman" panose="02020603050405020304" pitchFamily="18" charset="0"/>
              </a:rPr>
              <a:t> la </a:t>
            </a:r>
            <a:r>
              <a:rPr lang="en-US" sz="800" b="1" dirty="0">
                <a:latin typeface="Times New Roman" panose="02020603050405020304" pitchFamily="18" charset="0"/>
                <a:cs typeface="Times New Roman" panose="02020603050405020304" pitchFamily="18" charset="0"/>
              </a:rPr>
              <a:t>632 </a:t>
            </a:r>
            <a:r>
              <a:rPr lang="en-US" sz="800" b="1" dirty="0" err="1">
                <a:latin typeface="Times New Roman" panose="02020603050405020304" pitchFamily="18" charset="0"/>
                <a:cs typeface="Times New Roman" panose="02020603050405020304" pitchFamily="18" charset="0"/>
              </a:rPr>
              <a:t>comenzi</a:t>
            </a:r>
            <a:r>
              <a:rPr lang="en-US" sz="800" dirty="0">
                <a:latin typeface="Times New Roman" panose="02020603050405020304" pitchFamily="18" charset="0"/>
                <a:cs typeface="Times New Roman" panose="02020603050405020304" pitchFamily="18" charset="0"/>
              </a:rPr>
              <a:t> (Turkey), </a:t>
            </a:r>
            <a:r>
              <a:rPr lang="en-US" sz="800" dirty="0" err="1">
                <a:latin typeface="Times New Roman" panose="02020603050405020304" pitchFamily="18" charset="0"/>
                <a:cs typeface="Times New Roman" panose="02020603050405020304" pitchFamily="18" charset="0"/>
              </a:rPr>
              <a:t>deci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pierderile</a:t>
            </a:r>
            <a:r>
              <a:rPr lang="en-US" sz="800" dirty="0">
                <a:latin typeface="Times New Roman" panose="02020603050405020304" pitchFamily="18" charset="0"/>
                <a:cs typeface="Times New Roman" panose="02020603050405020304" pitchFamily="18" charset="0"/>
              </a:rPr>
              <a:t> sunt </a:t>
            </a:r>
            <a:r>
              <a:rPr lang="en-US" sz="800" dirty="0" err="1">
                <a:latin typeface="Times New Roman" panose="02020603050405020304" pitchFamily="18" charset="0"/>
                <a:cs typeface="Times New Roman" panose="02020603050405020304" pitchFamily="18" charset="0"/>
              </a:rPr>
              <a:t>consistente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recurente</a:t>
            </a:r>
            <a:r>
              <a:rPr lang="en-US" sz="800" dirty="0">
                <a:latin typeface="Times New Roman" panose="02020603050405020304" pitchFamily="18" charset="0"/>
                <a:cs typeface="Times New Roman" panose="02020603050405020304" pitchFamily="18" charset="0"/>
              </a:rPr>
              <a:t>.</a:t>
            </a:r>
          </a:p>
          <a:p>
            <a:r>
              <a:rPr lang="en-US" sz="800" dirty="0">
                <a:latin typeface="Times New Roman" panose="02020603050405020304" pitchFamily="18" charset="0"/>
                <a:cs typeface="Times New Roman" panose="02020603050405020304" pitchFamily="18" charset="0"/>
              </a:rPr>
              <a:t> Insight: </a:t>
            </a:r>
            <a:r>
              <a:rPr lang="en-US" sz="800" b="1" dirty="0" err="1">
                <a:latin typeface="Times New Roman" panose="02020603050405020304" pitchFamily="18" charset="0"/>
                <a:cs typeface="Times New Roman" panose="02020603050405020304" pitchFamily="18" charset="0"/>
              </a:rPr>
              <a:t>Vânzările</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mari</a:t>
            </a:r>
            <a:r>
              <a:rPr lang="en-US" sz="800" b="1" dirty="0">
                <a:latin typeface="Times New Roman" panose="02020603050405020304" pitchFamily="18" charset="0"/>
                <a:cs typeface="Times New Roman" panose="02020603050405020304" pitchFamily="18" charset="0"/>
              </a:rPr>
              <a:t> nu </a:t>
            </a:r>
            <a:r>
              <a:rPr lang="en-US" sz="800" b="1" dirty="0" err="1">
                <a:latin typeface="Times New Roman" panose="02020603050405020304" pitchFamily="18" charset="0"/>
                <a:cs typeface="Times New Roman" panose="02020603050405020304" pitchFamily="18" charset="0"/>
              </a:rPr>
              <a:t>înseamnă</a:t>
            </a:r>
            <a:r>
              <a:rPr lang="en-US" sz="800" b="1" dirty="0">
                <a:latin typeface="Times New Roman" panose="02020603050405020304" pitchFamily="18" charset="0"/>
                <a:cs typeface="Times New Roman" panose="02020603050405020304" pitchFamily="18" charset="0"/>
              </a:rPr>
              <a:t> profit!</a:t>
            </a:r>
            <a:endParaRPr lang="en-US" sz="800" dirty="0">
              <a:latin typeface="Times New Roman" panose="02020603050405020304" pitchFamily="18" charset="0"/>
              <a:cs typeface="Times New Roman" panose="02020603050405020304" pitchFamily="18" charset="0"/>
            </a:endParaRPr>
          </a:p>
          <a:p>
            <a:r>
              <a:rPr lang="en-US" sz="800" dirty="0">
                <a:latin typeface="Times New Roman" panose="02020603050405020304" pitchFamily="18" charset="0"/>
                <a:cs typeface="Times New Roman" panose="02020603050405020304" pitchFamily="18" charset="0"/>
              </a:rPr>
              <a:t> Insight: </a:t>
            </a:r>
            <a:r>
              <a:rPr lang="en-US" sz="800" b="1" dirty="0" err="1">
                <a:latin typeface="Times New Roman" panose="02020603050405020304" pitchFamily="18" charset="0"/>
                <a:cs typeface="Times New Roman" panose="02020603050405020304" pitchFamily="18" charset="0"/>
              </a:rPr>
              <a:t>Aceste</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țări</a:t>
            </a:r>
            <a:r>
              <a:rPr lang="en-US" sz="800" b="1" dirty="0">
                <a:latin typeface="Times New Roman" panose="02020603050405020304" pitchFamily="18" charset="0"/>
                <a:cs typeface="Times New Roman" panose="02020603050405020304" pitchFamily="18" charset="0"/>
              </a:rPr>
              <a:t> sunt </a:t>
            </a:r>
            <a:r>
              <a:rPr lang="en-US" sz="800" b="1" dirty="0" err="1">
                <a:latin typeface="Times New Roman" panose="02020603050405020304" pitchFamily="18" charset="0"/>
                <a:cs typeface="Times New Roman" panose="02020603050405020304" pitchFamily="18" charset="0"/>
              </a:rPr>
              <a:t>eficiente</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și</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aduc</a:t>
            </a:r>
            <a:r>
              <a:rPr lang="en-US" sz="800" b="1" dirty="0">
                <a:latin typeface="Times New Roman" panose="02020603050405020304" pitchFamily="18" charset="0"/>
                <a:cs typeface="Times New Roman" panose="02020603050405020304" pitchFamily="18" charset="0"/>
              </a:rPr>
              <a:t> profit </a:t>
            </a:r>
            <a:r>
              <a:rPr lang="en-US" sz="800" b="1" dirty="0" err="1">
                <a:latin typeface="Times New Roman" panose="02020603050405020304" pitchFamily="18" charset="0"/>
                <a:cs typeface="Times New Roman" panose="02020603050405020304" pitchFamily="18" charset="0"/>
              </a:rPr>
              <a:t>chiar</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și</a:t>
            </a:r>
            <a:r>
              <a:rPr lang="en-US" sz="800" b="1" dirty="0">
                <a:latin typeface="Times New Roman" panose="02020603050405020304" pitchFamily="18" charset="0"/>
                <a:cs typeface="Times New Roman" panose="02020603050405020304" pitchFamily="18" charset="0"/>
              </a:rPr>
              <a:t> cu un </a:t>
            </a:r>
            <a:r>
              <a:rPr lang="en-US" sz="800" b="1" dirty="0" err="1">
                <a:latin typeface="Times New Roman" panose="02020603050405020304" pitchFamily="18" charset="0"/>
                <a:cs typeface="Times New Roman" panose="02020603050405020304" pitchFamily="18" charset="0"/>
              </a:rPr>
              <a:t>volum</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redus</a:t>
            </a:r>
            <a:r>
              <a:rPr lang="en-US" sz="800" b="1" dirty="0">
                <a:latin typeface="Times New Roman" panose="02020603050405020304" pitchFamily="18" charset="0"/>
                <a:cs typeface="Times New Roman" panose="02020603050405020304" pitchFamily="18" charset="0"/>
              </a:rPr>
              <a:t> de </a:t>
            </a:r>
            <a:r>
              <a:rPr lang="en-US" sz="800" b="1" dirty="0" err="1">
                <a:latin typeface="Times New Roman" panose="02020603050405020304" pitchFamily="18" charset="0"/>
                <a:cs typeface="Times New Roman" panose="02020603050405020304" pitchFamily="18" charset="0"/>
              </a:rPr>
              <a:t>vânzări</a:t>
            </a:r>
            <a:r>
              <a:rPr lang="en-US" sz="800" b="1" dirty="0">
                <a:latin typeface="Times New Roman" panose="02020603050405020304" pitchFamily="18" charset="0"/>
                <a:cs typeface="Times New Roman" panose="02020603050405020304" pitchFamily="18" charset="0"/>
              </a:rPr>
              <a:t>.</a:t>
            </a:r>
            <a:endParaRPr lang="en-US"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3124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92" name="Google Shape;492;p62"/>
          <p:cNvSpPr/>
          <p:nvPr/>
        </p:nvSpPr>
        <p:spPr>
          <a:xfrm>
            <a:off x="3425245" y="2032270"/>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62"/>
          <p:cNvGrpSpPr/>
          <p:nvPr/>
        </p:nvGrpSpPr>
        <p:grpSpPr>
          <a:xfrm>
            <a:off x="7342096" y="1584168"/>
            <a:ext cx="293704" cy="353954"/>
            <a:chOff x="4019984" y="3805393"/>
            <a:chExt cx="293704" cy="353954"/>
          </a:xfrm>
        </p:grpSpPr>
        <p:sp>
          <p:nvSpPr>
            <p:cNvPr id="505" name="Google Shape;505;p62"/>
            <p:cNvSpPr/>
            <p:nvPr/>
          </p:nvSpPr>
          <p:spPr>
            <a:xfrm>
              <a:off x="4019984" y="3805393"/>
              <a:ext cx="293704" cy="353954"/>
            </a:xfrm>
            <a:custGeom>
              <a:avLst/>
              <a:gdLst/>
              <a:ahLst/>
              <a:cxnLst/>
              <a:rect l="l" t="t" r="r" b="b"/>
              <a:pathLst>
                <a:path w="9228" h="11121" extrusionOk="0">
                  <a:moveTo>
                    <a:pt x="477" y="1084"/>
                  </a:moveTo>
                  <a:cubicBezTo>
                    <a:pt x="727" y="1084"/>
                    <a:pt x="977" y="1215"/>
                    <a:pt x="1108" y="1429"/>
                  </a:cubicBezTo>
                  <a:lnTo>
                    <a:pt x="1251" y="1608"/>
                  </a:lnTo>
                  <a:cubicBezTo>
                    <a:pt x="1382" y="1798"/>
                    <a:pt x="1608" y="1917"/>
                    <a:pt x="1822" y="1917"/>
                  </a:cubicBezTo>
                  <a:lnTo>
                    <a:pt x="1822" y="2620"/>
                  </a:lnTo>
                  <a:cubicBezTo>
                    <a:pt x="1822" y="3120"/>
                    <a:pt x="1906" y="3596"/>
                    <a:pt x="2049" y="4072"/>
                  </a:cubicBezTo>
                  <a:cubicBezTo>
                    <a:pt x="1918" y="4001"/>
                    <a:pt x="1775" y="3929"/>
                    <a:pt x="1620" y="3870"/>
                  </a:cubicBezTo>
                  <a:cubicBezTo>
                    <a:pt x="1298" y="3739"/>
                    <a:pt x="965" y="3596"/>
                    <a:pt x="727" y="3334"/>
                  </a:cubicBezTo>
                  <a:cubicBezTo>
                    <a:pt x="441" y="3024"/>
                    <a:pt x="310" y="2560"/>
                    <a:pt x="310" y="1929"/>
                  </a:cubicBezTo>
                  <a:lnTo>
                    <a:pt x="310" y="1250"/>
                  </a:lnTo>
                  <a:cubicBezTo>
                    <a:pt x="310" y="1203"/>
                    <a:pt x="322" y="1155"/>
                    <a:pt x="358" y="1131"/>
                  </a:cubicBezTo>
                  <a:cubicBezTo>
                    <a:pt x="382" y="1096"/>
                    <a:pt x="429" y="1084"/>
                    <a:pt x="477" y="1084"/>
                  </a:cubicBezTo>
                  <a:close/>
                  <a:moveTo>
                    <a:pt x="8704" y="1084"/>
                  </a:moveTo>
                  <a:cubicBezTo>
                    <a:pt x="8752" y="1084"/>
                    <a:pt x="8799" y="1096"/>
                    <a:pt x="8823" y="1131"/>
                  </a:cubicBezTo>
                  <a:cubicBezTo>
                    <a:pt x="8847" y="1155"/>
                    <a:pt x="8871" y="1203"/>
                    <a:pt x="8871" y="1250"/>
                  </a:cubicBezTo>
                  <a:lnTo>
                    <a:pt x="8871" y="1929"/>
                  </a:lnTo>
                  <a:lnTo>
                    <a:pt x="8883" y="1929"/>
                  </a:lnTo>
                  <a:cubicBezTo>
                    <a:pt x="8883" y="2572"/>
                    <a:pt x="8752" y="3036"/>
                    <a:pt x="8466" y="3334"/>
                  </a:cubicBezTo>
                  <a:cubicBezTo>
                    <a:pt x="8228" y="3596"/>
                    <a:pt x="7883" y="3739"/>
                    <a:pt x="7573" y="3870"/>
                  </a:cubicBezTo>
                  <a:cubicBezTo>
                    <a:pt x="7430" y="3929"/>
                    <a:pt x="7263" y="3989"/>
                    <a:pt x="7133" y="4072"/>
                  </a:cubicBezTo>
                  <a:cubicBezTo>
                    <a:pt x="7275" y="3620"/>
                    <a:pt x="7347" y="3120"/>
                    <a:pt x="7347" y="2620"/>
                  </a:cubicBezTo>
                  <a:lnTo>
                    <a:pt x="7347" y="1917"/>
                  </a:lnTo>
                  <a:cubicBezTo>
                    <a:pt x="7585" y="1917"/>
                    <a:pt x="7799" y="1798"/>
                    <a:pt x="7930" y="1608"/>
                  </a:cubicBezTo>
                  <a:lnTo>
                    <a:pt x="8061" y="1429"/>
                  </a:lnTo>
                  <a:cubicBezTo>
                    <a:pt x="8216" y="1215"/>
                    <a:pt x="8454" y="1084"/>
                    <a:pt x="8704" y="1084"/>
                  </a:cubicBezTo>
                  <a:close/>
                  <a:moveTo>
                    <a:pt x="7347" y="345"/>
                  </a:moveTo>
                  <a:lnTo>
                    <a:pt x="7347" y="726"/>
                  </a:lnTo>
                  <a:lnTo>
                    <a:pt x="5954" y="726"/>
                  </a:lnTo>
                  <a:cubicBezTo>
                    <a:pt x="5859" y="726"/>
                    <a:pt x="5787" y="798"/>
                    <a:pt x="5787" y="893"/>
                  </a:cubicBezTo>
                  <a:cubicBezTo>
                    <a:pt x="5787" y="976"/>
                    <a:pt x="5859" y="1060"/>
                    <a:pt x="5954" y="1060"/>
                  </a:cubicBezTo>
                  <a:lnTo>
                    <a:pt x="7013" y="1060"/>
                  </a:lnTo>
                  <a:lnTo>
                    <a:pt x="7013" y="2620"/>
                  </a:lnTo>
                  <a:cubicBezTo>
                    <a:pt x="7037" y="4036"/>
                    <a:pt x="6359" y="5382"/>
                    <a:pt x="5204" y="6239"/>
                  </a:cubicBezTo>
                  <a:lnTo>
                    <a:pt x="5085" y="6322"/>
                  </a:lnTo>
                  <a:cubicBezTo>
                    <a:pt x="5061" y="6322"/>
                    <a:pt x="5025" y="6310"/>
                    <a:pt x="5001" y="6310"/>
                  </a:cubicBezTo>
                  <a:lnTo>
                    <a:pt x="4192" y="6310"/>
                  </a:lnTo>
                  <a:cubicBezTo>
                    <a:pt x="4168" y="6310"/>
                    <a:pt x="4132" y="6310"/>
                    <a:pt x="4108" y="6322"/>
                  </a:cubicBezTo>
                  <a:lnTo>
                    <a:pt x="3989" y="6239"/>
                  </a:lnTo>
                  <a:cubicBezTo>
                    <a:pt x="2846" y="5382"/>
                    <a:pt x="2156" y="4048"/>
                    <a:pt x="2156" y="2620"/>
                  </a:cubicBezTo>
                  <a:lnTo>
                    <a:pt x="2156" y="1060"/>
                  </a:lnTo>
                  <a:lnTo>
                    <a:pt x="5204" y="1060"/>
                  </a:lnTo>
                  <a:cubicBezTo>
                    <a:pt x="5299" y="1060"/>
                    <a:pt x="5370" y="976"/>
                    <a:pt x="5370" y="893"/>
                  </a:cubicBezTo>
                  <a:cubicBezTo>
                    <a:pt x="5370" y="798"/>
                    <a:pt x="5299" y="726"/>
                    <a:pt x="5204" y="726"/>
                  </a:cubicBezTo>
                  <a:lnTo>
                    <a:pt x="1810" y="726"/>
                  </a:lnTo>
                  <a:lnTo>
                    <a:pt x="1810" y="345"/>
                  </a:lnTo>
                  <a:close/>
                  <a:moveTo>
                    <a:pt x="5001" y="6632"/>
                  </a:moveTo>
                  <a:cubicBezTo>
                    <a:pt x="5061" y="6632"/>
                    <a:pt x="5108" y="6680"/>
                    <a:pt x="5108" y="6739"/>
                  </a:cubicBezTo>
                  <a:lnTo>
                    <a:pt x="5108" y="6858"/>
                  </a:lnTo>
                  <a:cubicBezTo>
                    <a:pt x="5108" y="6918"/>
                    <a:pt x="5061" y="6965"/>
                    <a:pt x="5001" y="6965"/>
                  </a:cubicBezTo>
                  <a:lnTo>
                    <a:pt x="4192" y="6965"/>
                  </a:lnTo>
                  <a:cubicBezTo>
                    <a:pt x="4132" y="6965"/>
                    <a:pt x="4085" y="6918"/>
                    <a:pt x="4085" y="6858"/>
                  </a:cubicBezTo>
                  <a:lnTo>
                    <a:pt x="4085" y="6739"/>
                  </a:lnTo>
                  <a:cubicBezTo>
                    <a:pt x="4085" y="6680"/>
                    <a:pt x="4132" y="6632"/>
                    <a:pt x="4192" y="6632"/>
                  </a:cubicBezTo>
                  <a:close/>
                  <a:moveTo>
                    <a:pt x="4787" y="7287"/>
                  </a:moveTo>
                  <a:lnTo>
                    <a:pt x="4787" y="8882"/>
                  </a:lnTo>
                  <a:lnTo>
                    <a:pt x="4406" y="8882"/>
                  </a:lnTo>
                  <a:lnTo>
                    <a:pt x="4406" y="7287"/>
                  </a:lnTo>
                  <a:close/>
                  <a:moveTo>
                    <a:pt x="5609" y="9216"/>
                  </a:moveTo>
                  <a:cubicBezTo>
                    <a:pt x="5728" y="9216"/>
                    <a:pt x="5823" y="9299"/>
                    <a:pt x="5823" y="9418"/>
                  </a:cubicBezTo>
                  <a:lnTo>
                    <a:pt x="5823" y="9609"/>
                  </a:lnTo>
                  <a:lnTo>
                    <a:pt x="4370" y="9609"/>
                  </a:lnTo>
                  <a:cubicBezTo>
                    <a:pt x="4287" y="9609"/>
                    <a:pt x="4204" y="9680"/>
                    <a:pt x="4204" y="9775"/>
                  </a:cubicBezTo>
                  <a:cubicBezTo>
                    <a:pt x="4204" y="9870"/>
                    <a:pt x="4287" y="9942"/>
                    <a:pt x="4370" y="9942"/>
                  </a:cubicBezTo>
                  <a:lnTo>
                    <a:pt x="6585" y="9942"/>
                  </a:lnTo>
                  <a:cubicBezTo>
                    <a:pt x="6609" y="9942"/>
                    <a:pt x="6621" y="9954"/>
                    <a:pt x="6632" y="9966"/>
                  </a:cubicBezTo>
                  <a:lnTo>
                    <a:pt x="6787" y="10763"/>
                  </a:lnTo>
                  <a:cubicBezTo>
                    <a:pt x="6787" y="10775"/>
                    <a:pt x="6787" y="10787"/>
                    <a:pt x="6763" y="10787"/>
                  </a:cubicBezTo>
                  <a:cubicBezTo>
                    <a:pt x="6763" y="10787"/>
                    <a:pt x="6752" y="10799"/>
                    <a:pt x="6740" y="10799"/>
                  </a:cubicBezTo>
                  <a:lnTo>
                    <a:pt x="2453" y="10799"/>
                  </a:lnTo>
                  <a:cubicBezTo>
                    <a:pt x="2441" y="10799"/>
                    <a:pt x="2418" y="10787"/>
                    <a:pt x="2418" y="10787"/>
                  </a:cubicBezTo>
                  <a:cubicBezTo>
                    <a:pt x="2418" y="10787"/>
                    <a:pt x="2406" y="10775"/>
                    <a:pt x="2406" y="10763"/>
                  </a:cubicBezTo>
                  <a:lnTo>
                    <a:pt x="2561" y="9966"/>
                  </a:lnTo>
                  <a:cubicBezTo>
                    <a:pt x="2561" y="9954"/>
                    <a:pt x="2572" y="9942"/>
                    <a:pt x="2596" y="9942"/>
                  </a:cubicBezTo>
                  <a:lnTo>
                    <a:pt x="3596" y="9942"/>
                  </a:lnTo>
                  <a:cubicBezTo>
                    <a:pt x="3692" y="9942"/>
                    <a:pt x="3763" y="9870"/>
                    <a:pt x="3763" y="9775"/>
                  </a:cubicBezTo>
                  <a:cubicBezTo>
                    <a:pt x="3763" y="9680"/>
                    <a:pt x="3692" y="9609"/>
                    <a:pt x="3596" y="9609"/>
                  </a:cubicBezTo>
                  <a:lnTo>
                    <a:pt x="3370" y="9609"/>
                  </a:lnTo>
                  <a:lnTo>
                    <a:pt x="3370" y="9418"/>
                  </a:lnTo>
                  <a:cubicBezTo>
                    <a:pt x="3370" y="9299"/>
                    <a:pt x="3465" y="9216"/>
                    <a:pt x="3584" y="9216"/>
                  </a:cubicBezTo>
                  <a:close/>
                  <a:moveTo>
                    <a:pt x="1810" y="0"/>
                  </a:moveTo>
                  <a:cubicBezTo>
                    <a:pt x="1656" y="0"/>
                    <a:pt x="1501" y="131"/>
                    <a:pt x="1501" y="310"/>
                  </a:cubicBezTo>
                  <a:lnTo>
                    <a:pt x="1501" y="726"/>
                  </a:lnTo>
                  <a:cubicBezTo>
                    <a:pt x="1501" y="893"/>
                    <a:pt x="1632" y="1036"/>
                    <a:pt x="1810" y="1036"/>
                  </a:cubicBezTo>
                  <a:lnTo>
                    <a:pt x="1846" y="1036"/>
                  </a:lnTo>
                  <a:lnTo>
                    <a:pt x="1846" y="1572"/>
                  </a:lnTo>
                  <a:cubicBezTo>
                    <a:pt x="1727" y="1572"/>
                    <a:pt x="1608" y="1512"/>
                    <a:pt x="1537" y="1417"/>
                  </a:cubicBezTo>
                  <a:lnTo>
                    <a:pt x="1394" y="1238"/>
                  </a:lnTo>
                  <a:cubicBezTo>
                    <a:pt x="1191" y="941"/>
                    <a:pt x="846" y="762"/>
                    <a:pt x="489" y="762"/>
                  </a:cubicBezTo>
                  <a:cubicBezTo>
                    <a:pt x="358" y="762"/>
                    <a:pt x="239" y="798"/>
                    <a:pt x="144" y="905"/>
                  </a:cubicBezTo>
                  <a:cubicBezTo>
                    <a:pt x="60" y="1000"/>
                    <a:pt x="1" y="1131"/>
                    <a:pt x="1" y="1250"/>
                  </a:cubicBezTo>
                  <a:lnTo>
                    <a:pt x="1" y="1929"/>
                  </a:lnTo>
                  <a:cubicBezTo>
                    <a:pt x="1" y="3560"/>
                    <a:pt x="834" y="3894"/>
                    <a:pt x="1501" y="4179"/>
                  </a:cubicBezTo>
                  <a:cubicBezTo>
                    <a:pt x="1870" y="4334"/>
                    <a:pt x="2203" y="4465"/>
                    <a:pt x="2370" y="4786"/>
                  </a:cubicBezTo>
                  <a:cubicBezTo>
                    <a:pt x="2406" y="4882"/>
                    <a:pt x="2394" y="4965"/>
                    <a:pt x="2334" y="5025"/>
                  </a:cubicBezTo>
                  <a:cubicBezTo>
                    <a:pt x="2284" y="5092"/>
                    <a:pt x="2191" y="5124"/>
                    <a:pt x="2108" y="5124"/>
                  </a:cubicBezTo>
                  <a:cubicBezTo>
                    <a:pt x="2073" y="5124"/>
                    <a:pt x="2041" y="5118"/>
                    <a:pt x="2013" y="5108"/>
                  </a:cubicBezTo>
                  <a:cubicBezTo>
                    <a:pt x="1894" y="5060"/>
                    <a:pt x="1870" y="4906"/>
                    <a:pt x="1870" y="4786"/>
                  </a:cubicBezTo>
                  <a:cubicBezTo>
                    <a:pt x="1870" y="4703"/>
                    <a:pt x="1810" y="4632"/>
                    <a:pt x="1727" y="4632"/>
                  </a:cubicBezTo>
                  <a:cubicBezTo>
                    <a:pt x="1632" y="4632"/>
                    <a:pt x="1560" y="4691"/>
                    <a:pt x="1560" y="4775"/>
                  </a:cubicBezTo>
                  <a:cubicBezTo>
                    <a:pt x="1560" y="4929"/>
                    <a:pt x="1572" y="5263"/>
                    <a:pt x="1894" y="5406"/>
                  </a:cubicBezTo>
                  <a:cubicBezTo>
                    <a:pt x="1965" y="5429"/>
                    <a:pt x="2037" y="5441"/>
                    <a:pt x="2108" y="5441"/>
                  </a:cubicBezTo>
                  <a:cubicBezTo>
                    <a:pt x="2275" y="5441"/>
                    <a:pt x="2453" y="5370"/>
                    <a:pt x="2572" y="5251"/>
                  </a:cubicBezTo>
                  <a:cubicBezTo>
                    <a:pt x="2584" y="5239"/>
                    <a:pt x="2608" y="5227"/>
                    <a:pt x="2608" y="5203"/>
                  </a:cubicBezTo>
                  <a:cubicBezTo>
                    <a:pt x="2918" y="5703"/>
                    <a:pt x="3323" y="6144"/>
                    <a:pt x="3811" y="6489"/>
                  </a:cubicBezTo>
                  <a:lnTo>
                    <a:pt x="3834" y="6501"/>
                  </a:lnTo>
                  <a:cubicBezTo>
                    <a:pt x="3799" y="6561"/>
                    <a:pt x="3775" y="6656"/>
                    <a:pt x="3775" y="6727"/>
                  </a:cubicBezTo>
                  <a:lnTo>
                    <a:pt x="3775" y="6846"/>
                  </a:lnTo>
                  <a:cubicBezTo>
                    <a:pt x="3775" y="7037"/>
                    <a:pt x="3918" y="7215"/>
                    <a:pt x="4096" y="7263"/>
                  </a:cubicBezTo>
                  <a:lnTo>
                    <a:pt x="4096" y="8870"/>
                  </a:lnTo>
                  <a:lnTo>
                    <a:pt x="3596" y="8870"/>
                  </a:lnTo>
                  <a:cubicBezTo>
                    <a:pt x="3299" y="8870"/>
                    <a:pt x="3061" y="9108"/>
                    <a:pt x="3061" y="9406"/>
                  </a:cubicBezTo>
                  <a:lnTo>
                    <a:pt x="3061" y="9597"/>
                  </a:lnTo>
                  <a:lnTo>
                    <a:pt x="2620" y="9597"/>
                  </a:lnTo>
                  <a:cubicBezTo>
                    <a:pt x="2441" y="9597"/>
                    <a:pt x="2287" y="9716"/>
                    <a:pt x="2263" y="9894"/>
                  </a:cubicBezTo>
                  <a:lnTo>
                    <a:pt x="2108" y="10680"/>
                  </a:lnTo>
                  <a:cubicBezTo>
                    <a:pt x="2096" y="10787"/>
                    <a:pt x="2108" y="10906"/>
                    <a:pt x="2191" y="10978"/>
                  </a:cubicBezTo>
                  <a:cubicBezTo>
                    <a:pt x="2263" y="11073"/>
                    <a:pt x="2370" y="11121"/>
                    <a:pt x="2465" y="11121"/>
                  </a:cubicBezTo>
                  <a:lnTo>
                    <a:pt x="6752" y="11121"/>
                  </a:lnTo>
                  <a:cubicBezTo>
                    <a:pt x="6859" y="11121"/>
                    <a:pt x="6966" y="11073"/>
                    <a:pt x="7037" y="10978"/>
                  </a:cubicBezTo>
                  <a:cubicBezTo>
                    <a:pt x="7109" y="10894"/>
                    <a:pt x="7144" y="10787"/>
                    <a:pt x="7109" y="10680"/>
                  </a:cubicBezTo>
                  <a:lnTo>
                    <a:pt x="6966" y="9894"/>
                  </a:lnTo>
                  <a:cubicBezTo>
                    <a:pt x="6930" y="9716"/>
                    <a:pt x="6787" y="9597"/>
                    <a:pt x="6609" y="9597"/>
                  </a:cubicBezTo>
                  <a:lnTo>
                    <a:pt x="6156" y="9597"/>
                  </a:lnTo>
                  <a:lnTo>
                    <a:pt x="6156" y="9406"/>
                  </a:lnTo>
                  <a:cubicBezTo>
                    <a:pt x="6156" y="9108"/>
                    <a:pt x="5918" y="8870"/>
                    <a:pt x="5620" y="8870"/>
                  </a:cubicBezTo>
                  <a:lnTo>
                    <a:pt x="5132" y="8870"/>
                  </a:lnTo>
                  <a:lnTo>
                    <a:pt x="5132" y="7263"/>
                  </a:lnTo>
                  <a:cubicBezTo>
                    <a:pt x="5311" y="7215"/>
                    <a:pt x="5442" y="7037"/>
                    <a:pt x="5442" y="6846"/>
                  </a:cubicBezTo>
                  <a:lnTo>
                    <a:pt x="5442" y="6727"/>
                  </a:lnTo>
                  <a:cubicBezTo>
                    <a:pt x="5442" y="6632"/>
                    <a:pt x="5418" y="6561"/>
                    <a:pt x="5382" y="6501"/>
                  </a:cubicBezTo>
                  <a:lnTo>
                    <a:pt x="5418" y="6489"/>
                  </a:lnTo>
                  <a:cubicBezTo>
                    <a:pt x="5894" y="6132"/>
                    <a:pt x="6311" y="5703"/>
                    <a:pt x="6621" y="5203"/>
                  </a:cubicBezTo>
                  <a:cubicBezTo>
                    <a:pt x="6632" y="5227"/>
                    <a:pt x="6656" y="5239"/>
                    <a:pt x="6656" y="5251"/>
                  </a:cubicBezTo>
                  <a:cubicBezTo>
                    <a:pt x="6775" y="5382"/>
                    <a:pt x="6954" y="5441"/>
                    <a:pt x="7109" y="5441"/>
                  </a:cubicBezTo>
                  <a:cubicBezTo>
                    <a:pt x="7192" y="5441"/>
                    <a:pt x="7263" y="5429"/>
                    <a:pt x="7335" y="5406"/>
                  </a:cubicBezTo>
                  <a:cubicBezTo>
                    <a:pt x="7644" y="5263"/>
                    <a:pt x="7668" y="4929"/>
                    <a:pt x="7668" y="4775"/>
                  </a:cubicBezTo>
                  <a:cubicBezTo>
                    <a:pt x="7668" y="4701"/>
                    <a:pt x="7603" y="4628"/>
                    <a:pt x="7531" y="4628"/>
                  </a:cubicBezTo>
                  <a:cubicBezTo>
                    <a:pt x="7521" y="4628"/>
                    <a:pt x="7511" y="4629"/>
                    <a:pt x="7502" y="4632"/>
                  </a:cubicBezTo>
                  <a:cubicBezTo>
                    <a:pt x="7406" y="4632"/>
                    <a:pt x="7335" y="4703"/>
                    <a:pt x="7347" y="4786"/>
                  </a:cubicBezTo>
                  <a:cubicBezTo>
                    <a:pt x="7347" y="4906"/>
                    <a:pt x="7335" y="5048"/>
                    <a:pt x="7216" y="5108"/>
                  </a:cubicBezTo>
                  <a:cubicBezTo>
                    <a:pt x="7188" y="5117"/>
                    <a:pt x="7158" y="5122"/>
                    <a:pt x="7128" y="5122"/>
                  </a:cubicBezTo>
                  <a:cubicBezTo>
                    <a:pt x="7043" y="5122"/>
                    <a:pt x="6956" y="5086"/>
                    <a:pt x="6894" y="5025"/>
                  </a:cubicBezTo>
                  <a:cubicBezTo>
                    <a:pt x="6835" y="4953"/>
                    <a:pt x="6811" y="4882"/>
                    <a:pt x="6859" y="4786"/>
                  </a:cubicBezTo>
                  <a:cubicBezTo>
                    <a:pt x="7025" y="4465"/>
                    <a:pt x="7335" y="4334"/>
                    <a:pt x="7728" y="4179"/>
                  </a:cubicBezTo>
                  <a:cubicBezTo>
                    <a:pt x="8395" y="3917"/>
                    <a:pt x="9228" y="3572"/>
                    <a:pt x="9228" y="1929"/>
                  </a:cubicBezTo>
                  <a:lnTo>
                    <a:pt x="9228" y="1250"/>
                  </a:lnTo>
                  <a:cubicBezTo>
                    <a:pt x="9216" y="1131"/>
                    <a:pt x="9168" y="1000"/>
                    <a:pt x="9061" y="905"/>
                  </a:cubicBezTo>
                  <a:cubicBezTo>
                    <a:pt x="8978" y="822"/>
                    <a:pt x="8859" y="762"/>
                    <a:pt x="8716" y="762"/>
                  </a:cubicBezTo>
                  <a:cubicBezTo>
                    <a:pt x="8359" y="762"/>
                    <a:pt x="8025" y="941"/>
                    <a:pt x="7811" y="1238"/>
                  </a:cubicBezTo>
                  <a:lnTo>
                    <a:pt x="7680" y="1417"/>
                  </a:lnTo>
                  <a:cubicBezTo>
                    <a:pt x="7609" y="1512"/>
                    <a:pt x="7490" y="1572"/>
                    <a:pt x="7371" y="1572"/>
                  </a:cubicBezTo>
                  <a:lnTo>
                    <a:pt x="7371" y="1036"/>
                  </a:lnTo>
                  <a:lnTo>
                    <a:pt x="7394" y="1036"/>
                  </a:lnTo>
                  <a:cubicBezTo>
                    <a:pt x="7561" y="1036"/>
                    <a:pt x="7704" y="905"/>
                    <a:pt x="7704" y="726"/>
                  </a:cubicBezTo>
                  <a:lnTo>
                    <a:pt x="7704" y="310"/>
                  </a:lnTo>
                  <a:cubicBezTo>
                    <a:pt x="7704" y="143"/>
                    <a:pt x="7573"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2"/>
            <p:cNvSpPr/>
            <p:nvPr/>
          </p:nvSpPr>
          <p:spPr>
            <a:xfrm>
              <a:off x="4118903" y="3867139"/>
              <a:ext cx="93987" cy="87971"/>
            </a:xfrm>
            <a:custGeom>
              <a:avLst/>
              <a:gdLst/>
              <a:ahLst/>
              <a:cxnLst/>
              <a:rect l="l" t="t" r="r" b="b"/>
              <a:pathLst>
                <a:path w="2953" h="2764" extrusionOk="0">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 name="Google Shape;507;p62"/>
          <p:cNvSpPr/>
          <p:nvPr/>
        </p:nvSpPr>
        <p:spPr>
          <a:xfrm>
            <a:off x="715649" y="2365600"/>
            <a:ext cx="7712700" cy="227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Picture 8">
            <a:extLst>
              <a:ext uri="{FF2B5EF4-FFF2-40B4-BE49-F238E27FC236}">
                <a16:creationId xmlns:a16="http://schemas.microsoft.com/office/drawing/2014/main" id="{1A5E6C07-CD35-7513-806A-AE4117087ED2}"/>
              </a:ext>
            </a:extLst>
          </p:cNvPr>
          <p:cNvPicPr>
            <a:picLocks noChangeAspect="1"/>
          </p:cNvPicPr>
          <p:nvPr/>
        </p:nvPicPr>
        <p:blipFill>
          <a:blip r:embed="rId3"/>
          <a:stretch>
            <a:fillRect/>
          </a:stretch>
        </p:blipFill>
        <p:spPr>
          <a:xfrm>
            <a:off x="1142521" y="84219"/>
            <a:ext cx="6858957" cy="2219635"/>
          </a:xfrm>
          <a:prstGeom prst="rect">
            <a:avLst/>
          </a:prstGeom>
          <a:ln w="88900" cap="sq" cmpd="thickThin">
            <a:solidFill>
              <a:srgbClr val="000000"/>
            </a:solidFill>
            <a:prstDash val="solid"/>
            <a:miter lim="800000"/>
          </a:ln>
          <a:effectLst>
            <a:innerShdw blurRad="76200">
              <a:srgbClr val="000000"/>
            </a:innerShdw>
          </a:effectLst>
        </p:spPr>
      </p:pic>
      <p:sp>
        <p:nvSpPr>
          <p:cNvPr id="11" name="TextBox 10">
            <a:extLst>
              <a:ext uri="{FF2B5EF4-FFF2-40B4-BE49-F238E27FC236}">
                <a16:creationId xmlns:a16="http://schemas.microsoft.com/office/drawing/2014/main" id="{6C3E2E85-6654-8749-F975-C9F6A71ECCF7}"/>
              </a:ext>
            </a:extLst>
          </p:cNvPr>
          <p:cNvSpPr txBox="1"/>
          <p:nvPr/>
        </p:nvSpPr>
        <p:spPr>
          <a:xfrm>
            <a:off x="779318" y="2599264"/>
            <a:ext cx="7585362" cy="2308324"/>
          </a:xfrm>
          <a:prstGeom prst="rect">
            <a:avLst/>
          </a:prstGeom>
          <a:noFill/>
        </p:spPr>
        <p:txBody>
          <a:bodyPr wrap="square">
            <a:spAutoFit/>
          </a:bodyPr>
          <a:lstStyle/>
          <a:p>
            <a:pPr>
              <a:buNone/>
            </a:pPr>
            <a:r>
              <a:rPr lang="en-US" sz="800" b="1" dirty="0"/>
              <a:t> </a:t>
            </a:r>
            <a:r>
              <a:rPr lang="en-US" sz="800" b="1" dirty="0" err="1">
                <a:latin typeface="Times New Roman" panose="02020603050405020304" pitchFamily="18" charset="0"/>
                <a:cs typeface="Times New Roman" panose="02020603050405020304" pitchFamily="18" charset="0"/>
              </a:rPr>
              <a:t>Recomandări</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strategice</a:t>
            </a:r>
            <a:r>
              <a:rPr lang="en-US" sz="800" b="1" dirty="0">
                <a:latin typeface="Times New Roman" panose="02020603050405020304" pitchFamily="18" charset="0"/>
                <a:cs typeface="Times New Roman" panose="02020603050405020304" pitchFamily="18" charset="0"/>
              </a:rPr>
              <a:t> – Profit </a:t>
            </a:r>
            <a:r>
              <a:rPr lang="en-US" sz="800" b="1" dirty="0" err="1">
                <a:latin typeface="Times New Roman" panose="02020603050405020304" pitchFamily="18" charset="0"/>
                <a:cs typeface="Times New Roman" panose="02020603050405020304" pitchFamily="18" charset="0"/>
              </a:rPr>
              <a:t>mediu</a:t>
            </a:r>
            <a:r>
              <a:rPr lang="en-US" sz="800" b="1" dirty="0">
                <a:latin typeface="Times New Roman" panose="02020603050405020304" pitchFamily="18" charset="0"/>
                <a:cs typeface="Times New Roman" panose="02020603050405020304" pitchFamily="18" charset="0"/>
              </a:rPr>
              <a:t> per </a:t>
            </a:r>
            <a:r>
              <a:rPr lang="en-US" sz="800" b="1" dirty="0" err="1">
                <a:latin typeface="Times New Roman" panose="02020603050405020304" pitchFamily="18" charset="0"/>
                <a:cs typeface="Times New Roman" panose="02020603050405020304" pitchFamily="18" charset="0"/>
              </a:rPr>
              <a:t>comandă</a:t>
            </a:r>
            <a:endParaRPr lang="en-US" sz="800" b="1" dirty="0">
              <a:latin typeface="Times New Roman" panose="02020603050405020304" pitchFamily="18" charset="0"/>
              <a:cs typeface="Times New Roman" panose="02020603050405020304" pitchFamily="18" charset="0"/>
            </a:endParaRPr>
          </a:p>
          <a:p>
            <a:pPr>
              <a:buFont typeface="+mj-lt"/>
              <a:buAutoNum type="arabicPeriod"/>
            </a:pPr>
            <a:r>
              <a:rPr lang="en-US" sz="800" b="1" dirty="0" err="1">
                <a:latin typeface="Times New Roman" panose="02020603050405020304" pitchFamily="18" charset="0"/>
                <a:cs typeface="Times New Roman" panose="02020603050405020304" pitchFamily="18" charset="0"/>
              </a:rPr>
              <a:t>Maximizarea</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vizibilității</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produselor</a:t>
            </a:r>
            <a:r>
              <a:rPr lang="en-US" sz="800" b="1" dirty="0">
                <a:latin typeface="Times New Roman" panose="02020603050405020304" pitchFamily="18" charset="0"/>
                <a:cs typeface="Times New Roman" panose="02020603050405020304" pitchFamily="18" charset="0"/>
              </a:rPr>
              <a:t> de top</a:t>
            </a:r>
            <a:br>
              <a:rPr lang="en-US" sz="800" dirty="0">
                <a:latin typeface="Times New Roman" panose="02020603050405020304" pitchFamily="18" charset="0"/>
                <a:cs typeface="Times New Roman" panose="02020603050405020304" pitchFamily="18" charset="0"/>
              </a:rPr>
            </a:br>
            <a:r>
              <a:rPr lang="en-US" sz="800" dirty="0" err="1">
                <a:latin typeface="Times New Roman" panose="02020603050405020304" pitchFamily="18" charset="0"/>
                <a:cs typeface="Times New Roman" panose="02020603050405020304" pitchFamily="18" charset="0"/>
              </a:rPr>
              <a:t>Subcategoriile</a:t>
            </a:r>
            <a:r>
              <a:rPr lang="en-US" sz="800" dirty="0">
                <a:latin typeface="Times New Roman" panose="02020603050405020304" pitchFamily="18" charset="0"/>
                <a:cs typeface="Times New Roman" panose="02020603050405020304" pitchFamily="18" charset="0"/>
              </a:rPr>
              <a:t> cu profit </a:t>
            </a:r>
            <a:r>
              <a:rPr lang="en-US" sz="800" dirty="0" err="1">
                <a:latin typeface="Times New Roman" panose="02020603050405020304" pitchFamily="18" charset="0"/>
                <a:cs typeface="Times New Roman" panose="02020603050405020304" pitchFamily="18" charset="0"/>
              </a:rPr>
              <a:t>ridicat</a:t>
            </a:r>
            <a:r>
              <a:rPr lang="en-US" sz="800" dirty="0">
                <a:latin typeface="Times New Roman" panose="02020603050405020304" pitchFamily="18" charset="0"/>
                <a:cs typeface="Times New Roman" panose="02020603050405020304" pitchFamily="18" charset="0"/>
              </a:rPr>
              <a:t> per </a:t>
            </a:r>
            <a:r>
              <a:rPr lang="en-US" sz="800" dirty="0" err="1">
                <a:latin typeface="Times New Roman" panose="02020603050405020304" pitchFamily="18" charset="0"/>
                <a:cs typeface="Times New Roman" panose="02020603050405020304" pitchFamily="18" charset="0"/>
              </a:rPr>
              <a:t>comandă</a:t>
            </a:r>
            <a:r>
              <a:rPr lang="en-US" sz="800" dirty="0">
                <a:latin typeface="Times New Roman" panose="02020603050405020304" pitchFamily="18" charset="0"/>
                <a:cs typeface="Times New Roman" panose="02020603050405020304" pitchFamily="18" charset="0"/>
              </a:rPr>
              <a:t>, precum </a:t>
            </a:r>
            <a:r>
              <a:rPr lang="en-US" sz="800" b="1" dirty="0">
                <a:latin typeface="Times New Roman" panose="02020603050405020304" pitchFamily="18" charset="0"/>
                <a:cs typeface="Times New Roman" panose="02020603050405020304" pitchFamily="18" charset="0"/>
              </a:rPr>
              <a:t>Copiers (112 USD)</a:t>
            </a:r>
            <a:r>
              <a:rPr lang="en-US" sz="800" dirty="0">
                <a:latin typeface="Times New Roman" panose="02020603050405020304" pitchFamily="18" charset="0"/>
                <a:cs typeface="Times New Roman" panose="02020603050405020304" pitchFamily="18" charset="0"/>
              </a:rPr>
              <a:t>, </a:t>
            </a:r>
            <a:r>
              <a:rPr lang="en-US" sz="800" b="1" dirty="0">
                <a:latin typeface="Times New Roman" panose="02020603050405020304" pitchFamily="18" charset="0"/>
                <a:cs typeface="Times New Roman" panose="02020603050405020304" pitchFamily="18" charset="0"/>
              </a:rPr>
              <a:t>Appliances (75 USD)</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a:t>
            </a:r>
            <a:r>
              <a:rPr lang="en-US" sz="800" b="1" dirty="0">
                <a:latin typeface="Times New Roman" panose="02020603050405020304" pitchFamily="18" charset="0"/>
                <a:cs typeface="Times New Roman" panose="02020603050405020304" pitchFamily="18" charset="0"/>
              </a:rPr>
              <a:t>Phones (63 USD)</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ar</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trebui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promovate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intens</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prin</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campanii</a:t>
            </a:r>
            <a:r>
              <a:rPr lang="en-US" sz="800" dirty="0">
                <a:latin typeface="Times New Roman" panose="02020603050405020304" pitchFamily="18" charset="0"/>
                <a:cs typeface="Times New Roman" panose="02020603050405020304" pitchFamily="18" charset="0"/>
              </a:rPr>
              <a:t> dedicate, bundle-</a:t>
            </a:r>
            <a:r>
              <a:rPr lang="en-US" sz="800" dirty="0" err="1">
                <a:latin typeface="Times New Roman" panose="02020603050405020304" pitchFamily="18" charset="0"/>
                <a:cs typeface="Times New Roman" panose="02020603050405020304" pitchFamily="18" charset="0"/>
              </a:rPr>
              <a:t>uri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sau</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reduceri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direcționate</a:t>
            </a:r>
            <a:r>
              <a:rPr lang="en-US" sz="800" dirty="0">
                <a:latin typeface="Times New Roman" panose="02020603050405020304" pitchFamily="18" charset="0"/>
                <a:cs typeface="Times New Roman" panose="02020603050405020304" pitchFamily="18" charset="0"/>
              </a:rPr>
              <a:t>. Ele </a:t>
            </a:r>
            <a:r>
              <a:rPr lang="en-US" sz="800" dirty="0" err="1">
                <a:latin typeface="Times New Roman" panose="02020603050405020304" pitchFamily="18" charset="0"/>
                <a:cs typeface="Times New Roman" panose="02020603050405020304" pitchFamily="18" charset="0"/>
              </a:rPr>
              <a:t>aduc</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valoare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netă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ridicată</a:t>
            </a:r>
            <a:r>
              <a:rPr lang="en-US" sz="800" dirty="0">
                <a:latin typeface="Times New Roman" panose="02020603050405020304" pitchFamily="18" charset="0"/>
                <a:cs typeface="Times New Roman" panose="02020603050405020304" pitchFamily="18" charset="0"/>
              </a:rPr>
              <a:t> per </a:t>
            </a:r>
            <a:r>
              <a:rPr lang="en-US" sz="800" dirty="0" err="1">
                <a:latin typeface="Times New Roman" panose="02020603050405020304" pitchFamily="18" charset="0"/>
                <a:cs typeface="Times New Roman" panose="02020603050405020304" pitchFamily="18" charset="0"/>
              </a:rPr>
              <a:t>tranzacție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susțin</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marja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generală</a:t>
            </a:r>
            <a:r>
              <a:rPr lang="en-US" sz="800" dirty="0">
                <a:latin typeface="Times New Roman" panose="02020603050405020304" pitchFamily="18" charset="0"/>
                <a:cs typeface="Times New Roman" panose="02020603050405020304" pitchFamily="18" charset="0"/>
              </a:rPr>
              <a:t>.</a:t>
            </a:r>
          </a:p>
          <a:p>
            <a:pPr>
              <a:buFont typeface="+mj-lt"/>
              <a:buAutoNum type="arabicPeriod"/>
            </a:pPr>
            <a:r>
              <a:rPr lang="en-US" sz="800" b="1" dirty="0" err="1">
                <a:latin typeface="Times New Roman" panose="02020603050405020304" pitchFamily="18" charset="0"/>
                <a:cs typeface="Times New Roman" panose="02020603050405020304" pitchFamily="18" charset="0"/>
              </a:rPr>
              <a:t>Refocalizarea</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stocurilor</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și</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eforturilor</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comerciale</a:t>
            </a:r>
            <a:br>
              <a:rPr lang="en-US" sz="800" dirty="0">
                <a:latin typeface="Times New Roman" panose="02020603050405020304" pitchFamily="18" charset="0"/>
                <a:cs typeface="Times New Roman" panose="02020603050405020304" pitchFamily="18" charset="0"/>
              </a:rPr>
            </a:br>
            <a:r>
              <a:rPr lang="en-US" sz="800" dirty="0">
                <a:latin typeface="Times New Roman" panose="02020603050405020304" pitchFamily="18" charset="0"/>
                <a:cs typeface="Times New Roman" panose="02020603050405020304" pitchFamily="18" charset="0"/>
              </a:rPr>
              <a:t>Investițiile </a:t>
            </a:r>
            <a:r>
              <a:rPr lang="en-US" sz="800" dirty="0" err="1">
                <a:latin typeface="Times New Roman" panose="02020603050405020304" pitchFamily="18" charset="0"/>
                <a:cs typeface="Times New Roman" panose="02020603050405020304" pitchFamily="18" charset="0"/>
              </a:rPr>
              <a:t>logistice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comerciale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ar</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trebui</a:t>
            </a:r>
            <a:r>
              <a:rPr lang="en-US" sz="800" dirty="0">
                <a:latin typeface="Times New Roman" panose="02020603050405020304" pitchFamily="18" charset="0"/>
                <a:cs typeface="Times New Roman" panose="02020603050405020304" pitchFamily="18" charset="0"/>
              </a:rPr>
              <a:t> orientate </a:t>
            </a:r>
            <a:r>
              <a:rPr lang="en-US" sz="800" dirty="0" err="1">
                <a:latin typeface="Times New Roman" panose="02020603050405020304" pitchFamily="18" charset="0"/>
                <a:cs typeface="Times New Roman" panose="02020603050405020304" pitchFamily="18" charset="0"/>
              </a:rPr>
              <a:t>spre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subcategoriile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profitabile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în</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detrimentul</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celor</a:t>
            </a:r>
            <a:r>
              <a:rPr lang="en-US" sz="800" dirty="0">
                <a:latin typeface="Times New Roman" panose="02020603050405020304" pitchFamily="18" charset="0"/>
                <a:cs typeface="Times New Roman" panose="02020603050405020304" pitchFamily="18" charset="0"/>
              </a:rPr>
              <a:t> care </a:t>
            </a:r>
            <a:r>
              <a:rPr lang="en-US" sz="800" dirty="0" err="1">
                <a:latin typeface="Times New Roman" panose="02020603050405020304" pitchFamily="18" charset="0"/>
                <a:cs typeface="Times New Roman" panose="02020603050405020304" pitchFamily="18" charset="0"/>
              </a:rPr>
              <a:t>generează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venituri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mici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dar</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consumă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resurse</a:t>
            </a:r>
            <a:r>
              <a:rPr lang="en-US" sz="800" dirty="0">
                <a:latin typeface="Times New Roman" panose="02020603050405020304" pitchFamily="18" charset="0"/>
                <a:cs typeface="Times New Roman" panose="02020603050405020304" pitchFamily="18" charset="0"/>
              </a:rPr>
              <a:t> (ex: </a:t>
            </a:r>
            <a:r>
              <a:rPr lang="en-US" sz="800" b="1" dirty="0">
                <a:latin typeface="Times New Roman" panose="02020603050405020304" pitchFamily="18" charset="0"/>
                <a:cs typeface="Times New Roman" panose="02020603050405020304" pitchFamily="18" charset="0"/>
              </a:rPr>
              <a:t>Fasteners</a:t>
            </a:r>
            <a:r>
              <a:rPr lang="en-US" sz="800" dirty="0">
                <a:latin typeface="Times New Roman" panose="02020603050405020304" pitchFamily="18" charset="0"/>
                <a:cs typeface="Times New Roman" panose="02020603050405020304" pitchFamily="18" charset="0"/>
              </a:rPr>
              <a:t>, </a:t>
            </a:r>
            <a:r>
              <a:rPr lang="en-US" sz="800" b="1" dirty="0">
                <a:latin typeface="Times New Roman" panose="02020603050405020304" pitchFamily="18" charset="0"/>
                <a:cs typeface="Times New Roman" panose="02020603050405020304" pitchFamily="18" charset="0"/>
              </a:rPr>
              <a:t>Labels</a:t>
            </a:r>
            <a:r>
              <a:rPr lang="en-US" sz="800" dirty="0">
                <a:latin typeface="Times New Roman" panose="02020603050405020304" pitchFamily="18" charset="0"/>
                <a:cs typeface="Times New Roman" panose="02020603050405020304" pitchFamily="18" charset="0"/>
              </a:rPr>
              <a:t>, </a:t>
            </a:r>
            <a:r>
              <a:rPr lang="en-US" sz="800" b="1" dirty="0">
                <a:latin typeface="Times New Roman" panose="02020603050405020304" pitchFamily="18" charset="0"/>
                <a:cs typeface="Times New Roman" panose="02020603050405020304" pitchFamily="18" charset="0"/>
              </a:rPr>
              <a:t>Supplies</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Acestea</a:t>
            </a:r>
            <a:r>
              <a:rPr lang="en-US" sz="800" dirty="0">
                <a:latin typeface="Times New Roman" panose="02020603050405020304" pitchFamily="18" charset="0"/>
                <a:cs typeface="Times New Roman" panose="02020603050405020304" pitchFamily="18" charset="0"/>
              </a:rPr>
              <a:t> pot </a:t>
            </a:r>
            <a:r>
              <a:rPr lang="en-US" sz="800" dirty="0" err="1">
                <a:latin typeface="Times New Roman" panose="02020603050405020304" pitchFamily="18" charset="0"/>
                <a:cs typeface="Times New Roman" panose="02020603050405020304" pitchFamily="18" charset="0"/>
              </a:rPr>
              <a:t>rămâne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în</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portofoliu</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dar</a:t>
            </a:r>
            <a:r>
              <a:rPr lang="en-US" sz="800" dirty="0">
                <a:latin typeface="Times New Roman" panose="02020603050405020304" pitchFamily="18" charset="0"/>
                <a:cs typeface="Times New Roman" panose="02020603050405020304" pitchFamily="18" charset="0"/>
              </a:rPr>
              <a:t> cu </a:t>
            </a:r>
            <a:r>
              <a:rPr lang="en-US" sz="800" dirty="0" err="1">
                <a:latin typeface="Times New Roman" panose="02020603050405020304" pitchFamily="18" charset="0"/>
                <a:cs typeface="Times New Roman" panose="02020603050405020304" pitchFamily="18" charset="0"/>
              </a:rPr>
              <a:t>vizibilitate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redusă</a:t>
            </a:r>
            <a:r>
              <a:rPr lang="en-US" sz="800" dirty="0">
                <a:latin typeface="Times New Roman" panose="02020603050405020304" pitchFamily="18" charset="0"/>
                <a:cs typeface="Times New Roman" panose="02020603050405020304" pitchFamily="18" charset="0"/>
              </a:rPr>
              <a:t>.</a:t>
            </a:r>
          </a:p>
          <a:p>
            <a:pPr>
              <a:buFont typeface="+mj-lt"/>
              <a:buAutoNum type="arabicPeriod"/>
            </a:pPr>
            <a:r>
              <a:rPr lang="en-US" sz="800" b="1" dirty="0" err="1">
                <a:latin typeface="Times New Roman" panose="02020603050405020304" pitchFamily="18" charset="0"/>
                <a:cs typeface="Times New Roman" panose="02020603050405020304" pitchFamily="18" charset="0"/>
              </a:rPr>
              <a:t>Intervenție</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imediată</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asupra</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subcategoriei</a:t>
            </a:r>
            <a:r>
              <a:rPr lang="en-US" sz="800" b="1" dirty="0">
                <a:latin typeface="Times New Roman" panose="02020603050405020304" pitchFamily="18" charset="0"/>
                <a:cs typeface="Times New Roman" panose="02020603050405020304" pitchFamily="18" charset="0"/>
              </a:rPr>
              <a:t> „Tables”</a:t>
            </a:r>
            <a:br>
              <a:rPr lang="en-US" sz="800" dirty="0">
                <a:latin typeface="Times New Roman" panose="02020603050405020304" pitchFamily="18" charset="0"/>
                <a:cs typeface="Times New Roman" panose="02020603050405020304" pitchFamily="18" charset="0"/>
              </a:rPr>
            </a:br>
            <a:r>
              <a:rPr lang="en-US" sz="800" dirty="0">
                <a:latin typeface="Times New Roman" panose="02020603050405020304" pitchFamily="18" charset="0"/>
                <a:cs typeface="Times New Roman" panose="02020603050405020304" pitchFamily="18" charset="0"/>
              </a:rPr>
              <a:t>Cu un profit </a:t>
            </a:r>
            <a:r>
              <a:rPr lang="en-US" sz="800" dirty="0" err="1">
                <a:latin typeface="Times New Roman" panose="02020603050405020304" pitchFamily="18" charset="0"/>
                <a:cs typeface="Times New Roman" panose="02020603050405020304" pitchFamily="18" charset="0"/>
              </a:rPr>
              <a:t>negativ</a:t>
            </a:r>
            <a:r>
              <a:rPr lang="en-US" sz="800" dirty="0">
                <a:latin typeface="Times New Roman" panose="02020603050405020304" pitchFamily="18" charset="0"/>
                <a:cs typeface="Times New Roman" panose="02020603050405020304" pitchFamily="18" charset="0"/>
              </a:rPr>
              <a:t> de </a:t>
            </a:r>
            <a:r>
              <a:rPr lang="en-US" sz="800" b="1" dirty="0">
                <a:latin typeface="Times New Roman" panose="02020603050405020304" pitchFamily="18" charset="0"/>
                <a:cs typeface="Times New Roman" panose="02020603050405020304" pitchFamily="18" charset="0"/>
              </a:rPr>
              <a:t>-75,64 USD/</a:t>
            </a:r>
            <a:r>
              <a:rPr lang="en-US" sz="800" b="1" dirty="0" err="1">
                <a:latin typeface="Times New Roman" panose="02020603050405020304" pitchFamily="18" charset="0"/>
                <a:cs typeface="Times New Roman" panose="02020603050405020304" pitchFamily="18" charset="0"/>
              </a:rPr>
              <a:t>comandă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această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categorie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generează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pierderi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directe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Recomandările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includ</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renegocierea</a:t>
            </a:r>
            <a:r>
              <a:rPr lang="en-US" sz="800" dirty="0">
                <a:latin typeface="Times New Roman" panose="02020603050405020304" pitchFamily="18" charset="0"/>
                <a:cs typeface="Times New Roman" panose="02020603050405020304" pitchFamily="18" charset="0"/>
              </a:rPr>
              <a:t> cu </a:t>
            </a:r>
            <a:r>
              <a:rPr lang="en-US" sz="800" dirty="0" err="1">
                <a:latin typeface="Times New Roman" panose="02020603050405020304" pitchFamily="18" charset="0"/>
                <a:cs typeface="Times New Roman" panose="02020603050405020304" pitchFamily="18" charset="0"/>
              </a:rPr>
              <a:t>furnizorii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ajustarea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prețului</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vânzare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verificarea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costurilor</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logistice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sau</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chiar</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suspendarea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temporară</a:t>
            </a:r>
            <a:r>
              <a:rPr lang="en-US" sz="800" dirty="0">
                <a:latin typeface="Times New Roman" panose="02020603050405020304" pitchFamily="18" charset="0"/>
                <a:cs typeface="Times New Roman" panose="02020603050405020304" pitchFamily="18" charset="0"/>
              </a:rPr>
              <a:t> a </a:t>
            </a:r>
            <a:r>
              <a:rPr lang="en-US" sz="800" dirty="0" err="1">
                <a:latin typeface="Times New Roman" panose="02020603050405020304" pitchFamily="18" charset="0"/>
                <a:cs typeface="Times New Roman" panose="02020603050405020304" pitchFamily="18" charset="0"/>
              </a:rPr>
              <a:t>vânzărilor</a:t>
            </a:r>
            <a:r>
              <a:rPr lang="en-US" sz="800" dirty="0">
                <a:latin typeface="Times New Roman" panose="02020603050405020304" pitchFamily="18" charset="0"/>
                <a:cs typeface="Times New Roman" panose="02020603050405020304" pitchFamily="18" charset="0"/>
              </a:rPr>
              <a:t>.</a:t>
            </a:r>
          </a:p>
          <a:p>
            <a:pPr>
              <a:buFont typeface="+mj-lt"/>
              <a:buAutoNum type="arabicPeriod"/>
            </a:pPr>
            <a:r>
              <a:rPr lang="en-US" sz="800" b="1" dirty="0" err="1">
                <a:latin typeface="Times New Roman" panose="02020603050405020304" pitchFamily="18" charset="0"/>
                <a:cs typeface="Times New Roman" panose="02020603050405020304" pitchFamily="18" charset="0"/>
              </a:rPr>
              <a:t>Introducerea</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unei</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analize</a:t>
            </a:r>
            <a:r>
              <a:rPr lang="en-US" sz="800" b="1" dirty="0">
                <a:latin typeface="Times New Roman" panose="02020603050405020304" pitchFamily="18" charset="0"/>
                <a:cs typeface="Times New Roman" panose="02020603050405020304" pitchFamily="18" charset="0"/>
              </a:rPr>
              <a:t> continue a </a:t>
            </a:r>
            <a:r>
              <a:rPr lang="en-US" sz="800" b="1" dirty="0" err="1">
                <a:latin typeface="Times New Roman" panose="02020603050405020304" pitchFamily="18" charset="0"/>
                <a:cs typeface="Times New Roman" panose="02020603050405020304" pitchFamily="18" charset="0"/>
              </a:rPr>
              <a:t>profitabilității</a:t>
            </a:r>
            <a:r>
              <a:rPr lang="en-US" sz="800" b="1" dirty="0">
                <a:latin typeface="Times New Roman" panose="02020603050405020304" pitchFamily="18" charset="0"/>
                <a:cs typeface="Times New Roman" panose="02020603050405020304" pitchFamily="18" charset="0"/>
              </a:rPr>
              <a:t> pe </a:t>
            </a:r>
            <a:r>
              <a:rPr lang="en-US" sz="800" b="1" dirty="0" err="1">
                <a:latin typeface="Times New Roman" panose="02020603050405020304" pitchFamily="18" charset="0"/>
                <a:cs typeface="Times New Roman" panose="02020603050405020304" pitchFamily="18" charset="0"/>
              </a:rPr>
              <a:t>produs</a:t>
            </a:r>
            <a:br>
              <a:rPr lang="en-US" sz="800" dirty="0">
                <a:latin typeface="Times New Roman" panose="02020603050405020304" pitchFamily="18" charset="0"/>
                <a:cs typeface="Times New Roman" panose="02020603050405020304" pitchFamily="18" charset="0"/>
              </a:rPr>
            </a:br>
            <a:r>
              <a:rPr lang="en-US" sz="800" dirty="0">
                <a:latin typeface="Times New Roman" panose="02020603050405020304" pitchFamily="18" charset="0"/>
                <a:cs typeface="Times New Roman" panose="02020603050405020304" pitchFamily="18" charset="0"/>
              </a:rPr>
              <a:t>Este </a:t>
            </a:r>
            <a:r>
              <a:rPr lang="en-US" sz="800" dirty="0" err="1">
                <a:latin typeface="Times New Roman" panose="02020603050405020304" pitchFamily="18" charset="0"/>
                <a:cs typeface="Times New Roman" panose="02020603050405020304" pitchFamily="18" charset="0"/>
              </a:rPr>
              <a:t>esențială</a:t>
            </a:r>
            <a:r>
              <a:rPr lang="en-US" sz="800" dirty="0">
                <a:latin typeface="Times New Roman" panose="02020603050405020304" pitchFamily="18" charset="0"/>
                <a:cs typeface="Times New Roman" panose="02020603050405020304" pitchFamily="18" charset="0"/>
              </a:rPr>
              <a:t> o </a:t>
            </a:r>
            <a:r>
              <a:rPr lang="en-US" sz="800" dirty="0" err="1">
                <a:latin typeface="Times New Roman" panose="02020603050405020304" pitchFamily="18" charset="0"/>
                <a:cs typeface="Times New Roman" panose="02020603050405020304" pitchFamily="18" charset="0"/>
              </a:rPr>
              <a:t>monitorizare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lunară</a:t>
            </a:r>
            <a:r>
              <a:rPr lang="en-US" sz="800" dirty="0">
                <a:latin typeface="Times New Roman" panose="02020603050405020304" pitchFamily="18" charset="0"/>
                <a:cs typeface="Times New Roman" panose="02020603050405020304" pitchFamily="18" charset="0"/>
              </a:rPr>
              <a:t> a </a:t>
            </a:r>
            <a:r>
              <a:rPr lang="en-US" sz="800" dirty="0" err="1">
                <a:latin typeface="Times New Roman" panose="02020603050405020304" pitchFamily="18" charset="0"/>
                <a:cs typeface="Times New Roman" panose="02020603050405020304" pitchFamily="18" charset="0"/>
              </a:rPr>
              <a:t>profitului</a:t>
            </a:r>
            <a:r>
              <a:rPr lang="en-US" sz="800" dirty="0">
                <a:latin typeface="Times New Roman" panose="02020603050405020304" pitchFamily="18" charset="0"/>
                <a:cs typeface="Times New Roman" panose="02020603050405020304" pitchFamily="18" charset="0"/>
              </a:rPr>
              <a:t> per </a:t>
            </a:r>
            <a:r>
              <a:rPr lang="en-US" sz="800" dirty="0" err="1">
                <a:latin typeface="Times New Roman" panose="02020603050405020304" pitchFamily="18" charset="0"/>
                <a:cs typeface="Times New Roman" panose="02020603050405020304" pitchFamily="18" charset="0"/>
              </a:rPr>
              <a:t>comandă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astfel</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încât</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deciziile</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achiziții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marketing </a:t>
            </a:r>
            <a:r>
              <a:rPr lang="en-US" sz="800" dirty="0" err="1">
                <a:latin typeface="Times New Roman" panose="02020603050405020304" pitchFamily="18" charset="0"/>
                <a:cs typeface="Times New Roman" panose="02020603050405020304" pitchFamily="18" charset="0"/>
              </a:rPr>
              <a:t>să</a:t>
            </a:r>
            <a:r>
              <a:rPr lang="en-US" sz="800" dirty="0">
                <a:latin typeface="Times New Roman" panose="02020603050405020304" pitchFamily="18" charset="0"/>
                <a:cs typeface="Times New Roman" panose="02020603050405020304" pitchFamily="18" charset="0"/>
              </a:rPr>
              <a:t> fie </a:t>
            </a:r>
            <a:r>
              <a:rPr lang="en-US" sz="800" dirty="0" err="1">
                <a:latin typeface="Times New Roman" panose="02020603050405020304" pitchFamily="18" charset="0"/>
                <a:cs typeface="Times New Roman" panose="02020603050405020304" pitchFamily="18" charset="0"/>
              </a:rPr>
              <a:t>ghidate</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rentabilitate</a:t>
            </a:r>
            <a:r>
              <a:rPr lang="en-US" sz="800" dirty="0">
                <a:latin typeface="Times New Roman" panose="02020603050405020304" pitchFamily="18" charset="0"/>
                <a:cs typeface="Times New Roman" panose="02020603050405020304" pitchFamily="18" charset="0"/>
              </a:rPr>
              <a:t>, nu </a:t>
            </a:r>
            <a:r>
              <a:rPr lang="en-US" sz="800" dirty="0" err="1">
                <a:latin typeface="Times New Roman" panose="02020603050405020304" pitchFamily="18" charset="0"/>
                <a:cs typeface="Times New Roman" panose="02020603050405020304" pitchFamily="18" charset="0"/>
              </a:rPr>
              <a:t>doar</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volum</a:t>
            </a:r>
            <a:r>
              <a:rPr lang="en-US" sz="800" dirty="0">
                <a:latin typeface="Times New Roman" panose="02020603050405020304" pitchFamily="18" charset="0"/>
                <a:cs typeface="Times New Roman" panose="02020603050405020304" pitchFamily="18" charset="0"/>
              </a:rPr>
              <a:t>.</a:t>
            </a:r>
          </a:p>
          <a:p>
            <a:pPr>
              <a:buFont typeface="+mj-lt"/>
              <a:buAutoNum type="arabicPeriod"/>
            </a:pPr>
            <a:r>
              <a:rPr lang="en-US" sz="800" b="1" dirty="0" err="1">
                <a:latin typeface="Times New Roman" panose="02020603050405020304" pitchFamily="18" charset="0"/>
                <a:cs typeface="Times New Roman" panose="02020603050405020304" pitchFamily="18" charset="0"/>
              </a:rPr>
              <a:t>Crearea</a:t>
            </a:r>
            <a:r>
              <a:rPr lang="en-US" sz="800" b="1" dirty="0">
                <a:latin typeface="Times New Roman" panose="02020603050405020304" pitchFamily="18" charset="0"/>
                <a:cs typeface="Times New Roman" panose="02020603050405020304" pitchFamily="18" charset="0"/>
              </a:rPr>
              <a:t> de </a:t>
            </a:r>
            <a:r>
              <a:rPr lang="en-US" sz="800" b="1" dirty="0" err="1">
                <a:latin typeface="Times New Roman" panose="02020603050405020304" pitchFamily="18" charset="0"/>
                <a:cs typeface="Times New Roman" panose="02020603050405020304" pitchFamily="18" charset="0"/>
              </a:rPr>
              <a:t>pachete</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comerciale</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inteligente</a:t>
            </a:r>
            <a:br>
              <a:rPr lang="en-US" sz="800" dirty="0">
                <a:latin typeface="Times New Roman" panose="02020603050405020304" pitchFamily="18" charset="0"/>
                <a:cs typeface="Times New Roman" panose="02020603050405020304" pitchFamily="18" charset="0"/>
              </a:rPr>
            </a:br>
            <a:r>
              <a:rPr lang="en-US" sz="800" dirty="0" err="1">
                <a:latin typeface="Times New Roman" panose="02020603050405020304" pitchFamily="18" charset="0"/>
                <a:cs typeface="Times New Roman" panose="02020603050405020304" pitchFamily="18" charset="0"/>
              </a:rPr>
              <a:t>Produse</a:t>
            </a:r>
            <a:r>
              <a:rPr lang="en-US" sz="800" dirty="0">
                <a:latin typeface="Times New Roman" panose="02020603050405020304" pitchFamily="18" charset="0"/>
                <a:cs typeface="Times New Roman" panose="02020603050405020304" pitchFamily="18" charset="0"/>
              </a:rPr>
              <a:t> din </a:t>
            </a:r>
            <a:r>
              <a:rPr lang="en-US" sz="800" dirty="0" err="1">
                <a:latin typeface="Times New Roman" panose="02020603050405020304" pitchFamily="18" charset="0"/>
                <a:cs typeface="Times New Roman" panose="02020603050405020304" pitchFamily="18" charset="0"/>
              </a:rPr>
              <a:t>subcategorii</a:t>
            </a:r>
            <a:r>
              <a:rPr lang="en-US" sz="800" dirty="0">
                <a:latin typeface="Times New Roman" panose="02020603050405020304" pitchFamily="18" charset="0"/>
                <a:cs typeface="Times New Roman" panose="02020603050405020304" pitchFamily="18" charset="0"/>
              </a:rPr>
              <a:t> cu profit mic pot fi integrate </a:t>
            </a:r>
            <a:r>
              <a:rPr lang="en-US" sz="800" dirty="0" err="1">
                <a:latin typeface="Times New Roman" panose="02020603050405020304" pitchFamily="18" charset="0"/>
                <a:cs typeface="Times New Roman" panose="02020603050405020304" pitchFamily="18" charset="0"/>
              </a:rPr>
              <a:t>în</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pachete</a:t>
            </a:r>
            <a:r>
              <a:rPr lang="en-US" sz="800" dirty="0">
                <a:latin typeface="Times New Roman" panose="02020603050405020304" pitchFamily="18" charset="0"/>
                <a:cs typeface="Times New Roman" panose="02020603050405020304" pitchFamily="18" charset="0"/>
              </a:rPr>
              <a:t> cu </a:t>
            </a:r>
            <a:r>
              <a:rPr lang="en-US" sz="800" dirty="0" err="1">
                <a:latin typeface="Times New Roman" panose="02020603050405020304" pitchFamily="18" charset="0"/>
                <a:cs typeface="Times New Roman" panose="02020603050405020304" pitchFamily="18" charset="0"/>
              </a:rPr>
              <a:t>produse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profitabile</a:t>
            </a:r>
            <a:r>
              <a:rPr lang="en-US" sz="800" dirty="0">
                <a:latin typeface="Times New Roman" panose="02020603050405020304" pitchFamily="18" charset="0"/>
                <a:cs typeface="Times New Roman" panose="02020603050405020304" pitchFamily="18" charset="0"/>
              </a:rPr>
              <a:t> (ex: Supplies + Copiers), </a:t>
            </a:r>
            <a:r>
              <a:rPr lang="en-US" sz="800" dirty="0" err="1">
                <a:latin typeface="Times New Roman" panose="02020603050405020304" pitchFamily="18" charset="0"/>
                <a:cs typeface="Times New Roman" panose="02020603050405020304" pitchFamily="18" charset="0"/>
              </a:rPr>
              <a:t>crescând</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astfel</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valoarea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totală</a:t>
            </a:r>
            <a:r>
              <a:rPr lang="en-US" sz="800" dirty="0">
                <a:latin typeface="Times New Roman" panose="02020603050405020304" pitchFamily="18" charset="0"/>
                <a:cs typeface="Times New Roman" panose="02020603050405020304" pitchFamily="18" charset="0"/>
              </a:rPr>
              <a:t> a </a:t>
            </a:r>
            <a:r>
              <a:rPr lang="en-US" sz="800" dirty="0" err="1">
                <a:latin typeface="Times New Roman" panose="02020603050405020304" pitchFamily="18" charset="0"/>
                <a:cs typeface="Times New Roman" panose="02020603050405020304" pitchFamily="18" charset="0"/>
              </a:rPr>
              <a:t>comenzii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diluând</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impactul</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negativ</a:t>
            </a:r>
            <a:r>
              <a:rPr lang="en-US" sz="800" dirty="0">
                <a:latin typeface="Times New Roman" panose="02020603050405020304" pitchFamily="18" charset="0"/>
                <a:cs typeface="Times New Roman" panose="02020603050405020304" pitchFamily="18" charset="0"/>
              </a:rPr>
              <a:t> al </a:t>
            </a:r>
            <a:r>
              <a:rPr lang="en-US" sz="800" dirty="0" err="1">
                <a:latin typeface="Times New Roman" panose="02020603050405020304" pitchFamily="18" charset="0"/>
                <a:cs typeface="Times New Roman" panose="02020603050405020304" pitchFamily="18" charset="0"/>
              </a:rPr>
              <a:t>categoriilor</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slabe</a:t>
            </a:r>
            <a:r>
              <a:rPr lang="en-US" sz="800" dirty="0">
                <a:latin typeface="Times New Roman" panose="02020603050405020304" pitchFamily="18" charset="0"/>
                <a:cs typeface="Times New Roman" panose="02020603050405020304" pitchFamily="18" charset="0"/>
              </a:rPr>
              <a:t>.</a:t>
            </a:r>
          </a:p>
          <a:p>
            <a:pPr>
              <a:buFont typeface="+mj-lt"/>
              <a:buAutoNum type="arabicPeriod"/>
            </a:pPr>
            <a:r>
              <a:rPr lang="en-US" sz="800" b="1" dirty="0" err="1">
                <a:latin typeface="Times New Roman" panose="02020603050405020304" pitchFamily="18" charset="0"/>
                <a:cs typeface="Times New Roman" panose="02020603050405020304" pitchFamily="18" charset="0"/>
              </a:rPr>
              <a:t>Testarea</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pieței</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pentru</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potențialul</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subcategoriilor</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intermediare</a:t>
            </a:r>
            <a:br>
              <a:rPr lang="en-US" sz="800" dirty="0">
                <a:latin typeface="Times New Roman" panose="02020603050405020304" pitchFamily="18" charset="0"/>
                <a:cs typeface="Times New Roman" panose="02020603050405020304" pitchFamily="18" charset="0"/>
              </a:rPr>
            </a:br>
            <a:r>
              <a:rPr lang="en-US" sz="800" dirty="0">
                <a:latin typeface="Times New Roman" panose="02020603050405020304" pitchFamily="18" charset="0"/>
                <a:cs typeface="Times New Roman" panose="02020603050405020304" pitchFamily="18" charset="0"/>
              </a:rPr>
              <a:t>Subcategorii precum </a:t>
            </a:r>
            <a:r>
              <a:rPr lang="en-US" sz="800" b="1" dirty="0">
                <a:latin typeface="Times New Roman" panose="02020603050405020304" pitchFamily="18" charset="0"/>
                <a:cs typeface="Times New Roman" panose="02020603050405020304" pitchFamily="18" charset="0"/>
              </a:rPr>
              <a:t>Accessories</a:t>
            </a:r>
            <a:r>
              <a:rPr lang="en-US" sz="800" dirty="0">
                <a:latin typeface="Times New Roman" panose="02020603050405020304" pitchFamily="18" charset="0"/>
                <a:cs typeface="Times New Roman" panose="02020603050405020304" pitchFamily="18" charset="0"/>
              </a:rPr>
              <a:t>, </a:t>
            </a:r>
            <a:r>
              <a:rPr lang="en-US" sz="800" b="1" dirty="0">
                <a:latin typeface="Times New Roman" panose="02020603050405020304" pitchFamily="18" charset="0"/>
                <a:cs typeface="Times New Roman" panose="02020603050405020304" pitchFamily="18" charset="0"/>
              </a:rPr>
              <a:t>Chairs</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sau</a:t>
            </a:r>
            <a:r>
              <a:rPr lang="en-US" sz="800" dirty="0">
                <a:latin typeface="Times New Roman" panose="02020603050405020304" pitchFamily="18" charset="0"/>
                <a:cs typeface="Times New Roman" panose="02020603050405020304" pitchFamily="18" charset="0"/>
              </a:rPr>
              <a:t> </a:t>
            </a:r>
            <a:r>
              <a:rPr lang="en-US" sz="800" b="1" dirty="0">
                <a:latin typeface="Times New Roman" panose="02020603050405020304" pitchFamily="18" charset="0"/>
                <a:cs typeface="Times New Roman" panose="02020603050405020304" pitchFamily="18" charset="0"/>
              </a:rPr>
              <a:t>Machines</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arată</a:t>
            </a:r>
            <a:r>
              <a:rPr lang="en-US" sz="800" dirty="0">
                <a:latin typeface="Times New Roman" panose="02020603050405020304" pitchFamily="18" charset="0"/>
                <a:cs typeface="Times New Roman" panose="02020603050405020304" pitchFamily="18" charset="0"/>
              </a:rPr>
              <a:t> un profit decent (40–41 USD/</a:t>
            </a:r>
            <a:r>
              <a:rPr lang="en-US" sz="800" dirty="0" err="1">
                <a:latin typeface="Times New Roman" panose="02020603050405020304" pitchFamily="18" charset="0"/>
                <a:cs typeface="Times New Roman" panose="02020603050405020304" pitchFamily="18" charset="0"/>
              </a:rPr>
              <a:t>comandă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pot </a:t>
            </a:r>
            <a:r>
              <a:rPr lang="en-US" sz="800" dirty="0" err="1">
                <a:latin typeface="Times New Roman" panose="02020603050405020304" pitchFamily="18" charset="0"/>
                <a:cs typeface="Times New Roman" panose="02020603050405020304" pitchFamily="18" charset="0"/>
              </a:rPr>
              <a:t>deveni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motoare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secundare</a:t>
            </a:r>
            <a:r>
              <a:rPr lang="en-US" sz="800" dirty="0">
                <a:latin typeface="Times New Roman" panose="02020603050405020304" pitchFamily="18" charset="0"/>
                <a:cs typeface="Times New Roman" panose="02020603050405020304" pitchFamily="18" charset="0"/>
              </a:rPr>
              <a:t> de profit </a:t>
            </a:r>
            <a:r>
              <a:rPr lang="en-US" sz="800" dirty="0" err="1">
                <a:latin typeface="Times New Roman" panose="02020603050405020304" pitchFamily="18" charset="0"/>
                <a:cs typeface="Times New Roman" panose="02020603050405020304" pitchFamily="18" charset="0"/>
              </a:rPr>
              <a:t>dacă</a:t>
            </a:r>
            <a:r>
              <a:rPr lang="en-US" sz="800" dirty="0">
                <a:latin typeface="Times New Roman" panose="02020603050405020304" pitchFamily="18" charset="0"/>
                <a:cs typeface="Times New Roman" panose="02020603050405020304" pitchFamily="18" charset="0"/>
              </a:rPr>
              <a:t> sunt </a:t>
            </a:r>
            <a:r>
              <a:rPr lang="en-US" sz="800" dirty="0" err="1">
                <a:latin typeface="Times New Roman" panose="02020603050405020304" pitchFamily="18" charset="0"/>
                <a:cs typeface="Times New Roman" panose="02020603050405020304" pitchFamily="18" charset="0"/>
              </a:rPr>
              <a:t>susținute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prin</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strategii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promoționale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inteligente</a:t>
            </a:r>
            <a:r>
              <a:rPr lang="en-US" sz="800"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30" name="Google Shape;1730;p104"/>
          <p:cNvSpPr txBox="1">
            <a:spLocks noGrp="1"/>
          </p:cNvSpPr>
          <p:nvPr>
            <p:ph type="ctrTitle"/>
          </p:nvPr>
        </p:nvSpPr>
        <p:spPr>
          <a:xfrm>
            <a:off x="3414400" y="1822650"/>
            <a:ext cx="5007900" cy="954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A picture always reinforces the concept</a:t>
            </a:r>
            <a:endParaRPr dirty="0"/>
          </a:p>
        </p:txBody>
      </p:sp>
      <p:pic>
        <p:nvPicPr>
          <p:cNvPr id="1732" name="Google Shape;1732;p104"/>
          <p:cNvPicPr preferRelativeResize="0"/>
          <p:nvPr/>
        </p:nvPicPr>
        <p:blipFill>
          <a:blip r:embed="rId3">
            <a:alphaModFix/>
          </a:blip>
          <a:stretch>
            <a:fillRect/>
          </a:stretch>
        </p:blipFill>
        <p:spPr>
          <a:xfrm>
            <a:off x="-8593" y="0"/>
            <a:ext cx="3422993" cy="5143500"/>
          </a:xfrm>
          <a:prstGeom prst="rect">
            <a:avLst/>
          </a:prstGeom>
          <a:noFill/>
          <a:ln>
            <a:noFill/>
          </a:ln>
        </p:spPr>
      </p:pic>
      <p:pic>
        <p:nvPicPr>
          <p:cNvPr id="3" name="Picture 2">
            <a:extLst>
              <a:ext uri="{FF2B5EF4-FFF2-40B4-BE49-F238E27FC236}">
                <a16:creationId xmlns:a16="http://schemas.microsoft.com/office/drawing/2014/main" id="{F4516D66-9CA0-F9E5-9B62-6355B2F85E76}"/>
              </a:ext>
            </a:extLst>
          </p:cNvPr>
          <p:cNvPicPr>
            <a:picLocks noChangeAspect="1"/>
          </p:cNvPicPr>
          <p:nvPr/>
        </p:nvPicPr>
        <p:blipFill>
          <a:blip r:embed="rId4"/>
          <a:stretch>
            <a:fillRect/>
          </a:stretch>
        </p:blipFill>
        <p:spPr>
          <a:xfrm>
            <a:off x="3422999" y="0"/>
            <a:ext cx="5720995" cy="2625436"/>
          </a:xfrm>
          <a:prstGeom prst="rect">
            <a:avLst/>
          </a:prstGeom>
        </p:spPr>
      </p:pic>
      <p:sp>
        <p:nvSpPr>
          <p:cNvPr id="4" name="TextBox 3">
            <a:extLst>
              <a:ext uri="{FF2B5EF4-FFF2-40B4-BE49-F238E27FC236}">
                <a16:creationId xmlns:a16="http://schemas.microsoft.com/office/drawing/2014/main" id="{512EC254-D5D0-E842-888A-91BC8813E755}"/>
              </a:ext>
            </a:extLst>
          </p:cNvPr>
          <p:cNvSpPr txBox="1"/>
          <p:nvPr/>
        </p:nvSpPr>
        <p:spPr>
          <a:xfrm>
            <a:off x="3497639" y="2684296"/>
            <a:ext cx="5347854" cy="2246769"/>
          </a:xfrm>
          <a:prstGeom prst="rect">
            <a:avLst/>
          </a:prstGeom>
          <a:noFill/>
        </p:spPr>
        <p:txBody>
          <a:bodyPr wrap="square">
            <a:spAutoFit/>
          </a:bodyPr>
          <a:lstStyle/>
          <a:p>
            <a:r>
              <a:rPr lang="en-US" dirty="0" err="1">
                <a:latin typeface="Times New Roman" panose="02020603050405020304" pitchFamily="18" charset="0"/>
                <a:cs typeface="Times New Roman" panose="02020603050405020304" pitchFamily="18" charset="0"/>
              </a:rPr>
              <a:t>Graficul</a:t>
            </a:r>
            <a:r>
              <a:rPr lang="en-US" dirty="0">
                <a:latin typeface="Times New Roman" panose="02020603050405020304" pitchFamily="18" charset="0"/>
                <a:cs typeface="Times New Roman" panose="02020603050405020304" pitchFamily="18" charset="0"/>
              </a:rPr>
              <a:t> ne </a:t>
            </a:r>
            <a:r>
              <a:rPr lang="en-US" dirty="0" err="1">
                <a:latin typeface="Times New Roman" panose="02020603050405020304" pitchFamily="18" charset="0"/>
                <a:cs typeface="Times New Roman" panose="02020603050405020304" pitchFamily="18" charset="0"/>
              </a:rPr>
              <a:t>arată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variația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timpului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mediu</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livrare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în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funcție</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regiune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Observăm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că</a:t>
            </a:r>
            <a:r>
              <a:rPr lang="en-US"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Canada</a:t>
            </a:r>
            <a:r>
              <a:rPr lang="en-US" dirty="0">
                <a:latin typeface="Times New Roman" panose="02020603050405020304" pitchFamily="18" charset="0"/>
                <a:cs typeface="Times New Roman" panose="02020603050405020304" pitchFamily="18" charset="0"/>
              </a:rPr>
              <a:t> se </a:t>
            </a:r>
            <a:r>
              <a:rPr lang="en-US" dirty="0" err="1">
                <a:latin typeface="Times New Roman" panose="02020603050405020304" pitchFamily="18" charset="0"/>
                <a:cs typeface="Times New Roman" panose="02020603050405020304" pitchFamily="18" charset="0"/>
              </a:rPr>
              <a:t>remarcă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pozitiv</a:t>
            </a:r>
            <a:r>
              <a:rPr lang="en-US" dirty="0">
                <a:latin typeface="Times New Roman" panose="02020603050405020304" pitchFamily="18" charset="0"/>
                <a:cs typeface="Times New Roman" panose="02020603050405020304" pitchFamily="18" charset="0"/>
              </a:rPr>
              <a:t> cu cel </a:t>
            </a:r>
            <a:r>
              <a:rPr lang="en-US" dirty="0" err="1">
                <a:latin typeface="Times New Roman" panose="02020603050405020304" pitchFamily="18" charset="0"/>
                <a:cs typeface="Times New Roman" panose="02020603050405020304" pitchFamily="18" charset="0"/>
              </a:rPr>
              <a:t>mai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scurt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timp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mediu</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livrare</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doar</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3,68 </a:t>
            </a:r>
            <a:r>
              <a:rPr lang="en-US" b="1" dirty="0" err="1">
                <a:latin typeface="Times New Roman" panose="02020603050405020304" pitchFamily="18" charset="0"/>
                <a:cs typeface="Times New Roman" panose="02020603050405020304" pitchFamily="18" charset="0"/>
              </a:rPr>
              <a:t>zile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ceea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sugerează</a:t>
            </a:r>
            <a:r>
              <a:rPr lang="en-US" dirty="0">
                <a:latin typeface="Times New Roman" panose="02020603050405020304" pitchFamily="18" charset="0"/>
                <a:cs typeface="Times New Roman" panose="02020603050405020304" pitchFamily="18" charset="0"/>
              </a:rPr>
              <a:t> o </a:t>
            </a:r>
            <a:r>
              <a:rPr lang="en-US" dirty="0" err="1">
                <a:latin typeface="Times New Roman" panose="02020603050405020304" pitchFamily="18" charset="0"/>
                <a:cs typeface="Times New Roman" panose="02020603050405020304" pitchFamily="18" charset="0"/>
              </a:rPr>
              <a:t>infrastructură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logistică</a:t>
            </a:r>
            <a:r>
              <a:rPr lang="en-US" dirty="0">
                <a:latin typeface="Times New Roman" panose="02020603050405020304" pitchFamily="18" charset="0"/>
                <a:cs typeface="Times New Roman" panose="02020603050405020304" pitchFamily="18" charset="0"/>
              </a:rPr>
              <a:t> bine </a:t>
            </a:r>
            <a:r>
              <a:rPr lang="en-US" dirty="0" err="1">
                <a:latin typeface="Times New Roman" panose="02020603050405020304" pitchFamily="18" charset="0"/>
                <a:cs typeface="Times New Roman" panose="02020603050405020304" pitchFamily="18" charset="0"/>
              </a:rPr>
              <a:t>pusă</a:t>
            </a:r>
            <a:r>
              <a:rPr lang="en-US" dirty="0">
                <a:latin typeface="Times New Roman" panose="02020603050405020304" pitchFamily="18" charset="0"/>
                <a:cs typeface="Times New Roman" panose="02020603050405020304" pitchFamily="18" charset="0"/>
              </a:rPr>
              <a:t> la </a:t>
            </a:r>
            <a:r>
              <a:rPr lang="en-US" dirty="0" err="1">
                <a:latin typeface="Times New Roman" panose="02020603050405020304" pitchFamily="18" charset="0"/>
                <a:cs typeface="Times New Roman" panose="02020603050405020304" pitchFamily="18" charset="0"/>
              </a:rPr>
              <a:t>punct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și</a:t>
            </a:r>
            <a:r>
              <a:rPr lang="en-US" dirty="0">
                <a:latin typeface="Times New Roman" panose="02020603050405020304" pitchFamily="18" charset="0"/>
                <a:cs typeface="Times New Roman" panose="02020603050405020304" pitchFamily="18" charset="0"/>
              </a:rPr>
              <a:t> un </a:t>
            </a:r>
            <a:r>
              <a:rPr lang="en-US" dirty="0" err="1">
                <a:latin typeface="Times New Roman" panose="02020603050405020304" pitchFamily="18" charset="0"/>
                <a:cs typeface="Times New Roman" panose="02020603050405020304" pitchFamily="18" charset="0"/>
              </a:rPr>
              <a:t>lanț</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aprovizionare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eficient</a:t>
            </a:r>
            <a:r>
              <a:rPr lang="en-US"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La </a:t>
            </a:r>
            <a:r>
              <a:rPr lang="en-US" dirty="0" err="1">
                <a:latin typeface="Times New Roman" panose="02020603050405020304" pitchFamily="18" charset="0"/>
                <a:cs typeface="Times New Roman" panose="02020603050405020304" pitchFamily="18" charset="0"/>
              </a:rPr>
              <a:t>polul</a:t>
            </a:r>
            <a:r>
              <a:rPr lang="en-US" dirty="0">
                <a:latin typeface="Times New Roman" panose="02020603050405020304" pitchFamily="18" charset="0"/>
                <a:cs typeface="Times New Roman" panose="02020603050405020304" pitchFamily="18" charset="0"/>
              </a:rPr>
              <a:t> opus, </a:t>
            </a:r>
            <a:r>
              <a:rPr lang="en-US" b="1" dirty="0">
                <a:latin typeface="Times New Roman" panose="02020603050405020304" pitchFamily="18" charset="0"/>
                <a:cs typeface="Times New Roman" panose="02020603050405020304" pitchFamily="18" charset="0"/>
              </a:rPr>
              <a:t>Europa (EU)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înregistrează</a:t>
            </a:r>
            <a:r>
              <a:rPr lang="en-US" dirty="0">
                <a:latin typeface="Times New Roman" panose="02020603050405020304" pitchFamily="18" charset="0"/>
                <a:cs typeface="Times New Roman" panose="02020603050405020304" pitchFamily="18" charset="0"/>
              </a:rPr>
              <a:t> cel </a:t>
            </a:r>
            <a:r>
              <a:rPr lang="en-US" dirty="0" err="1">
                <a:latin typeface="Times New Roman" panose="02020603050405020304" pitchFamily="18" charset="0"/>
                <a:cs typeface="Times New Roman" panose="02020603050405020304" pitchFamily="18" charset="0"/>
              </a:rPr>
              <a:t>mai</a:t>
            </a:r>
            <a:r>
              <a:rPr lang="en-US" dirty="0">
                <a:latin typeface="Times New Roman" panose="02020603050405020304" pitchFamily="18" charset="0"/>
                <a:cs typeface="Times New Roman" panose="02020603050405020304" pitchFamily="18" charset="0"/>
              </a:rPr>
              <a:t> lung </a:t>
            </a:r>
            <a:r>
              <a:rPr lang="en-US" dirty="0" err="1">
                <a:latin typeface="Times New Roman" panose="02020603050405020304" pitchFamily="18" charset="0"/>
                <a:cs typeface="Times New Roman" panose="02020603050405020304" pitchFamily="18" charset="0"/>
              </a:rPr>
              <a:t>timp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mediu</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livrare</a:t>
            </a:r>
            <a:r>
              <a:rPr lang="en-US" dirty="0">
                <a:latin typeface="Times New Roman" panose="02020603050405020304" pitchFamily="18" charset="0"/>
                <a:cs typeface="Times New Roman" panose="02020603050405020304" pitchFamily="18" charset="0"/>
              </a:rPr>
              <a:t>, de </a:t>
            </a:r>
            <a:r>
              <a:rPr lang="en-US" b="1" dirty="0">
                <a:latin typeface="Times New Roman" panose="02020603050405020304" pitchFamily="18" charset="0"/>
                <a:cs typeface="Times New Roman" panose="02020603050405020304" pitchFamily="18" charset="0"/>
              </a:rPr>
              <a:t>4,02 </a:t>
            </a:r>
            <a:r>
              <a:rPr lang="en-US" b="1" dirty="0" err="1">
                <a:latin typeface="Times New Roman" panose="02020603050405020304" pitchFamily="18" charset="0"/>
                <a:cs typeface="Times New Roman" panose="02020603050405020304" pitchFamily="18" charset="0"/>
              </a:rPr>
              <a:t>zile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urmată</a:t>
            </a:r>
            <a:r>
              <a:rPr lang="en-US" dirty="0">
                <a:latin typeface="Times New Roman" panose="02020603050405020304" pitchFamily="18" charset="0"/>
                <a:cs typeface="Times New Roman" panose="02020603050405020304" pitchFamily="18" charset="0"/>
              </a:rPr>
              <a:t> de </a:t>
            </a:r>
            <a:r>
              <a:rPr lang="en-US" b="1" dirty="0">
                <a:latin typeface="Times New Roman" panose="02020603050405020304" pitchFamily="18" charset="0"/>
                <a:cs typeface="Times New Roman" panose="02020603050405020304" pitchFamily="18" charset="0"/>
              </a:rPr>
              <a:t>LATAM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și</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US</a:t>
            </a:r>
            <a:r>
              <a:rPr lang="en-US" dirty="0">
                <a:latin typeface="Times New Roman" panose="02020603050405020304" pitchFamily="18" charset="0"/>
                <a:cs typeface="Times New Roman" panose="02020603050405020304" pitchFamily="18" charset="0"/>
              </a:rPr>
              <a:t> cu </a:t>
            </a:r>
            <a:r>
              <a:rPr lang="en-US" dirty="0" err="1">
                <a:latin typeface="Times New Roman" panose="02020603050405020304" pitchFamily="18" charset="0"/>
                <a:cs typeface="Times New Roman" panose="02020603050405020304" pitchFamily="18" charset="0"/>
              </a:rPr>
              <a:t>valori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apropiate</a:t>
            </a:r>
            <a:r>
              <a:rPr lang="en-US" dirty="0">
                <a:latin typeface="Times New Roman" panose="02020603050405020304" pitchFamily="18" charset="0"/>
                <a:cs typeface="Times New Roman" panose="02020603050405020304" pitchFamily="18" charset="0"/>
              </a:rPr>
              <a:t> (4,00 </a:t>
            </a:r>
            <a:r>
              <a:rPr lang="en-US" dirty="0" err="1">
                <a:latin typeface="Times New Roman" panose="02020603050405020304" pitchFamily="18" charset="0"/>
                <a:cs typeface="Times New Roman" panose="02020603050405020304" pitchFamily="18" charset="0"/>
              </a:rPr>
              <a:t>și</a:t>
            </a:r>
            <a:r>
              <a:rPr lang="en-US" dirty="0">
                <a:latin typeface="Times New Roman" panose="02020603050405020304" pitchFamily="18" charset="0"/>
                <a:cs typeface="Times New Roman" panose="02020603050405020304" pitchFamily="18" charset="0"/>
              </a:rPr>
              <a:t> 3,97).</a:t>
            </a: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Africa, APAC </a:t>
            </a:r>
            <a:r>
              <a:rPr lang="en-US" b="1" dirty="0" err="1">
                <a:latin typeface="Times New Roman" panose="02020603050405020304" pitchFamily="18" charset="0"/>
                <a:cs typeface="Times New Roman" panose="02020603050405020304" pitchFamily="18" charset="0"/>
              </a:rPr>
              <a:t>și</a:t>
            </a:r>
            <a:r>
              <a:rPr lang="en-US" b="1" dirty="0">
                <a:latin typeface="Times New Roman" panose="02020603050405020304" pitchFamily="18" charset="0"/>
                <a:cs typeface="Times New Roman" panose="02020603050405020304" pitchFamily="18" charset="0"/>
              </a:rPr>
              <a:t> EMEA</a:t>
            </a:r>
            <a:r>
              <a:rPr lang="en-US" dirty="0">
                <a:latin typeface="Times New Roman" panose="02020603050405020304" pitchFamily="18" charset="0"/>
                <a:cs typeface="Times New Roman" panose="02020603050405020304" pitchFamily="18" charset="0"/>
              </a:rPr>
              <a:t> se </a:t>
            </a:r>
            <a:r>
              <a:rPr lang="en-US" dirty="0" err="1">
                <a:latin typeface="Times New Roman" panose="02020603050405020304" pitchFamily="18" charset="0"/>
                <a:cs typeface="Times New Roman" panose="02020603050405020304" pitchFamily="18" charset="0"/>
              </a:rPr>
              <a:t>situează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în</a:t>
            </a:r>
            <a:r>
              <a:rPr lang="en-US" dirty="0">
                <a:latin typeface="Times New Roman" panose="02020603050405020304" pitchFamily="18" charset="0"/>
                <a:cs typeface="Times New Roman" panose="02020603050405020304" pitchFamily="18" charset="0"/>
              </a:rPr>
              <a:t> zona </a:t>
            </a:r>
            <a:r>
              <a:rPr lang="en-US" dirty="0" err="1">
                <a:latin typeface="Times New Roman" panose="02020603050405020304" pitchFamily="18" charset="0"/>
                <a:cs typeface="Times New Roman" panose="02020603050405020304" pitchFamily="18" charset="0"/>
              </a:rPr>
              <a:t>mediană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între</a:t>
            </a:r>
            <a:r>
              <a:rPr lang="en-US" dirty="0">
                <a:latin typeface="Times New Roman" panose="02020603050405020304" pitchFamily="18" charset="0"/>
                <a:cs typeface="Times New Roman" panose="02020603050405020304" pitchFamily="18" charset="0"/>
              </a:rPr>
              <a:t> 3,91 </a:t>
            </a:r>
            <a:r>
              <a:rPr lang="en-US" dirty="0" err="1">
                <a:latin typeface="Times New Roman" panose="02020603050405020304" pitchFamily="18" charset="0"/>
                <a:cs typeface="Times New Roman" panose="02020603050405020304" pitchFamily="18" charset="0"/>
              </a:rPr>
              <a:t>și</a:t>
            </a:r>
            <a:r>
              <a:rPr lang="en-US" dirty="0">
                <a:latin typeface="Times New Roman" panose="02020603050405020304" pitchFamily="18" charset="0"/>
                <a:cs typeface="Times New Roman" panose="02020603050405020304" pitchFamily="18" charset="0"/>
              </a:rPr>
              <a:t> 3,97 </a:t>
            </a:r>
            <a:r>
              <a:rPr lang="en-US" dirty="0" err="1">
                <a:latin typeface="Times New Roman" panose="02020603050405020304" pitchFamily="18" charset="0"/>
                <a:cs typeface="Times New Roman" panose="02020603050405020304" pitchFamily="18" charset="0"/>
              </a:rPr>
              <a:t>zile</a:t>
            </a:r>
            <a:r>
              <a:rPr lang="en-US" dirty="0">
                <a:latin typeface="Times New Roman" panose="02020603050405020304" pitchFamily="18" charset="0"/>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32"/>
                                        </p:tgtEl>
                                        <p:attrNameLst>
                                          <p:attrName>style.visibility</p:attrName>
                                        </p:attrNameLst>
                                      </p:cBhvr>
                                      <p:to>
                                        <p:strVal val="visible"/>
                                      </p:to>
                                    </p:set>
                                    <p:animEffect transition="in" filter="fade">
                                      <p:cBhvr>
                                        <p:cTn id="7" dur="1000"/>
                                        <p:tgtEl>
                                          <p:spTgt spid="1732"/>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730"/>
                                        </p:tgtEl>
                                        <p:attrNameLst>
                                          <p:attrName>style.visibility</p:attrName>
                                        </p:attrNameLst>
                                      </p:cBhvr>
                                      <p:to>
                                        <p:strVal val="visible"/>
                                      </p:to>
                                    </p:set>
                                    <p:anim calcmode="lin" valueType="num">
                                      <p:cBhvr additive="base">
                                        <p:cTn id="11" dur="1000"/>
                                        <p:tgtEl>
                                          <p:spTgt spid="173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6"/>
        <p:cNvGrpSpPr/>
        <p:nvPr/>
      </p:nvGrpSpPr>
      <p:grpSpPr>
        <a:xfrm>
          <a:off x="0" y="0"/>
          <a:ext cx="0" cy="0"/>
          <a:chOff x="0" y="0"/>
          <a:chExt cx="0" cy="0"/>
        </a:xfrm>
      </p:grpSpPr>
      <p:sp>
        <p:nvSpPr>
          <p:cNvPr id="1698" name="Google Shape;1698;p102"/>
          <p:cNvSpPr txBox="1">
            <a:spLocks noGrp="1"/>
          </p:cNvSpPr>
          <p:nvPr>
            <p:ph type="ctrTitle"/>
          </p:nvPr>
        </p:nvSpPr>
        <p:spPr>
          <a:xfrm flipH="1">
            <a:off x="-2" y="0"/>
            <a:ext cx="9095509" cy="160712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chemeClr val="dk1"/>
                </a:solidFill>
                <a:latin typeface="Times New Roman" panose="02020603050405020304" pitchFamily="18" charset="0"/>
                <a:cs typeface="Times New Roman" panose="02020603050405020304" pitchFamily="18" charset="0"/>
              </a:rPr>
              <a:t> Concluzii</a:t>
            </a:r>
            <a:endParaRPr sz="6000" dirty="0">
              <a:solidFill>
                <a:schemeClr val="dk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698"/>
                                        </p:tgtEl>
                                        <p:attrNameLst>
                                          <p:attrName>style.visibility</p:attrName>
                                        </p:attrNameLst>
                                      </p:cBhvr>
                                      <p:to>
                                        <p:strVal val="visible"/>
                                      </p:to>
                                    </p:set>
                                    <p:anim calcmode="lin" valueType="num">
                                      <p:cBhvr additive="base">
                                        <p:cTn id="7" dur="1000"/>
                                        <p:tgtEl>
                                          <p:spTgt spid="16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5"/>
        <p:cNvGrpSpPr/>
        <p:nvPr/>
      </p:nvGrpSpPr>
      <p:grpSpPr>
        <a:xfrm>
          <a:off x="0" y="0"/>
          <a:ext cx="0" cy="0"/>
          <a:chOff x="0" y="0"/>
          <a:chExt cx="0" cy="0"/>
        </a:xfrm>
      </p:grpSpPr>
      <p:sp>
        <p:nvSpPr>
          <p:cNvPr id="758" name="Google Shape;758;p71"/>
          <p:cNvSpPr txBox="1">
            <a:spLocks noGrp="1"/>
          </p:cNvSpPr>
          <p:nvPr>
            <p:ph type="title" idx="2"/>
          </p:nvPr>
        </p:nvSpPr>
        <p:spPr>
          <a:xfrm flipH="1">
            <a:off x="285027" y="1115291"/>
            <a:ext cx="8858972" cy="3047999"/>
          </a:xfrm>
          <a:prstGeom prst="rect">
            <a:avLst/>
          </a:prstGeom>
        </p:spPr>
        <p:txBody>
          <a:bodyPr spcFirstLastPara="1" wrap="square" lIns="91425" tIns="91425" rIns="91425" bIns="91425" anchor="ctr" anchorCtr="0">
            <a:noAutofit/>
          </a:bodyPr>
          <a:lstStyle/>
          <a:p>
            <a:pPr algn="l">
              <a:lnSpc>
                <a:spcPct val="150000"/>
              </a:lnSpc>
            </a:pPr>
            <a:r>
              <a:rPr lang="en-US" sz="1100" b="1" dirty="0">
                <a:solidFill>
                  <a:schemeClr val="tx1"/>
                </a:solidFill>
                <a:latin typeface="Times New Roman" panose="02020603050405020304" pitchFamily="18" charset="0"/>
                <a:cs typeface="Times New Roman" panose="02020603050405020304" pitchFamily="18" charset="0"/>
              </a:rPr>
              <a:t>1.Performanța </a:t>
            </a:r>
            <a:r>
              <a:rPr lang="en-US" sz="1100" b="1" dirty="0" err="1">
                <a:solidFill>
                  <a:schemeClr val="tx1"/>
                </a:solidFill>
                <a:latin typeface="Times New Roman" panose="02020603050405020304" pitchFamily="18" charset="0"/>
                <a:cs typeface="Times New Roman" panose="02020603050405020304" pitchFamily="18" charset="0"/>
              </a:rPr>
              <a:t>regională</a:t>
            </a:r>
            <a:r>
              <a:rPr lang="en-US" sz="1100" b="1" dirty="0">
                <a:solidFill>
                  <a:schemeClr val="tx1"/>
                </a:solidFill>
                <a:latin typeface="Times New Roman" panose="02020603050405020304" pitchFamily="18" charset="0"/>
                <a:cs typeface="Times New Roman" panose="02020603050405020304" pitchFamily="18" charset="0"/>
              </a:rPr>
              <a:t> </a:t>
            </a:r>
            <a:r>
              <a:rPr lang="en-US" sz="1100" b="1" dirty="0" err="1">
                <a:solidFill>
                  <a:schemeClr val="tx1"/>
                </a:solidFill>
                <a:latin typeface="Times New Roman" panose="02020603050405020304" pitchFamily="18" charset="0"/>
                <a:cs typeface="Times New Roman" panose="02020603050405020304" pitchFamily="18" charset="0"/>
              </a:rPr>
              <a:t>este</a:t>
            </a:r>
            <a:r>
              <a:rPr lang="en-US" sz="1100" b="1" dirty="0">
                <a:solidFill>
                  <a:schemeClr val="tx1"/>
                </a:solidFill>
                <a:latin typeface="Times New Roman" panose="02020603050405020304" pitchFamily="18" charset="0"/>
                <a:cs typeface="Times New Roman" panose="02020603050405020304" pitchFamily="18" charset="0"/>
              </a:rPr>
              <a:t> </a:t>
            </a:r>
            <a:r>
              <a:rPr lang="en-US" sz="1100" b="1" dirty="0" err="1">
                <a:solidFill>
                  <a:schemeClr val="tx1"/>
                </a:solidFill>
                <a:latin typeface="Times New Roman" panose="02020603050405020304" pitchFamily="18" charset="0"/>
                <a:cs typeface="Times New Roman" panose="02020603050405020304" pitchFamily="18" charset="0"/>
              </a:rPr>
              <a:t>dezechilibrată</a:t>
            </a:r>
            <a:r>
              <a:rPr lang="en-US" sz="800" dirty="0">
                <a:solidFill>
                  <a:schemeClr val="tx1"/>
                </a:solidFill>
                <a:latin typeface="Times New Roman" panose="02020603050405020304" pitchFamily="18" charset="0"/>
                <a:cs typeface="Times New Roman" panose="02020603050405020304" pitchFamily="18" charset="0"/>
              </a:rPr>
              <a:t>, cu APAC </a:t>
            </a:r>
            <a:r>
              <a:rPr lang="en-US" sz="800" dirty="0" err="1">
                <a:solidFill>
                  <a:schemeClr val="tx1"/>
                </a:solidFill>
                <a:latin typeface="Times New Roman" panose="02020603050405020304" pitchFamily="18" charset="0"/>
                <a:cs typeface="Times New Roman" panose="02020603050405020304" pitchFamily="18" charset="0"/>
              </a:rPr>
              <a:t>conducând</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clar</a:t>
            </a:r>
            <a:r>
              <a:rPr lang="en-US" sz="800" dirty="0">
                <a:solidFill>
                  <a:schemeClr val="tx1"/>
                </a:solidFill>
                <a:latin typeface="Times New Roman" panose="02020603050405020304" pitchFamily="18" charset="0"/>
                <a:cs typeface="Times New Roman" panose="02020603050405020304" pitchFamily="18" charset="0"/>
              </a:rPr>
              <a:t> la </a:t>
            </a:r>
            <a:r>
              <a:rPr lang="en-US" sz="800" dirty="0" err="1">
                <a:solidFill>
                  <a:schemeClr val="tx1"/>
                </a:solidFill>
                <a:latin typeface="Times New Roman" panose="02020603050405020304" pitchFamily="18" charset="0"/>
                <a:cs typeface="Times New Roman" panose="02020603050405020304" pitchFamily="18" charset="0"/>
              </a:rPr>
              <a:t>capitolul</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volum</a:t>
            </a:r>
            <a:r>
              <a:rPr lang="en-US" sz="800" dirty="0">
                <a:solidFill>
                  <a:schemeClr val="tx1"/>
                </a:solidFill>
                <a:latin typeface="Times New Roman" panose="02020603050405020304" pitchFamily="18" charset="0"/>
                <a:cs typeface="Times New Roman" panose="02020603050405020304" pitchFamily="18" charset="0"/>
              </a:rPr>
              <a:t> de </a:t>
            </a:r>
            <a:r>
              <a:rPr lang="en-US" sz="800" dirty="0" err="1">
                <a:solidFill>
                  <a:schemeClr val="tx1"/>
                </a:solidFill>
                <a:latin typeface="Times New Roman" panose="02020603050405020304" pitchFamily="18" charset="0"/>
                <a:cs typeface="Times New Roman" panose="02020603050405020304" pitchFamily="18" charset="0"/>
              </a:rPr>
              <a:t>vânzări</a:t>
            </a:r>
            <a:r>
              <a:rPr lang="en-US" sz="800" dirty="0">
                <a:solidFill>
                  <a:schemeClr val="tx1"/>
                </a:solidFill>
                <a:latin typeface="Times New Roman" panose="02020603050405020304" pitchFamily="18" charset="0"/>
                <a:cs typeface="Times New Roman" panose="02020603050405020304" pitchFamily="18" charset="0"/>
              </a:rPr>
              <a:t> ( 38.145 </a:t>
            </a:r>
            <a:r>
              <a:rPr lang="en-US" sz="800" dirty="0" err="1">
                <a:solidFill>
                  <a:schemeClr val="tx1"/>
                </a:solidFill>
                <a:latin typeface="Times New Roman" panose="02020603050405020304" pitchFamily="18" charset="0"/>
                <a:cs typeface="Times New Roman" panose="02020603050405020304" pitchFamily="18" charset="0"/>
              </a:rPr>
              <a:t>unități</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în</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timp</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ce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alte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regiuni</a:t>
            </a:r>
            <a:r>
              <a:rPr lang="en-US" sz="800" dirty="0">
                <a:solidFill>
                  <a:schemeClr val="tx1"/>
                </a:solidFill>
                <a:latin typeface="Times New Roman" panose="02020603050405020304" pitchFamily="18" charset="0"/>
                <a:cs typeface="Times New Roman" panose="02020603050405020304" pitchFamily="18" charset="0"/>
              </a:rPr>
              <a:t> precum Canada, </a:t>
            </a:r>
            <a:r>
              <a:rPr lang="en-US" sz="800" dirty="0" err="1">
                <a:solidFill>
                  <a:schemeClr val="tx1"/>
                </a:solidFill>
                <a:latin typeface="Times New Roman" panose="02020603050405020304" pitchFamily="18" charset="0"/>
                <a:cs typeface="Times New Roman" panose="02020603050405020304" pitchFamily="18" charset="0"/>
              </a:rPr>
              <a:t>deși</a:t>
            </a:r>
            <a:r>
              <a:rPr lang="en-US" sz="800" dirty="0">
                <a:solidFill>
                  <a:schemeClr val="tx1"/>
                </a:solidFill>
                <a:latin typeface="Times New Roman" panose="02020603050405020304" pitchFamily="18" charset="0"/>
                <a:cs typeface="Times New Roman" panose="02020603050405020304" pitchFamily="18" charset="0"/>
              </a:rPr>
              <a:t> cu </a:t>
            </a:r>
            <a:r>
              <a:rPr lang="en-US" sz="800" dirty="0" err="1">
                <a:solidFill>
                  <a:schemeClr val="tx1"/>
                </a:solidFill>
                <a:latin typeface="Times New Roman" panose="02020603050405020304" pitchFamily="18" charset="0"/>
                <a:cs typeface="Times New Roman" panose="02020603050405020304" pitchFamily="18" charset="0"/>
              </a:rPr>
              <a:t>volum</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scăzut</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compensează</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prin</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eficiență</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logistică</a:t>
            </a:r>
            <a:r>
              <a:rPr lang="en-US" sz="800" dirty="0">
                <a:solidFill>
                  <a:schemeClr val="tx1"/>
                </a:solidFill>
                <a:latin typeface="Times New Roman" panose="02020603050405020304" pitchFamily="18" charset="0"/>
                <a:cs typeface="Times New Roman" panose="02020603050405020304" pitchFamily="18" charset="0"/>
              </a:rPr>
              <a:t> – </a:t>
            </a:r>
            <a:r>
              <a:rPr lang="en-US" sz="800" dirty="0" err="1">
                <a:solidFill>
                  <a:schemeClr val="tx1"/>
                </a:solidFill>
                <a:latin typeface="Times New Roman" panose="02020603050405020304" pitchFamily="18" charset="0"/>
                <a:cs typeface="Times New Roman" panose="02020603050405020304" pitchFamily="18" charset="0"/>
              </a:rPr>
              <a:t>livrare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rapidă</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și</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stabilitate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operațională</a:t>
            </a:r>
            <a:r>
              <a:rPr lang="en-US" sz="800" dirty="0">
                <a:solidFill>
                  <a:schemeClr val="tx1"/>
                </a:solidFill>
                <a:latin typeface="Times New Roman" panose="02020603050405020304" pitchFamily="18" charset="0"/>
                <a:cs typeface="Times New Roman" panose="02020603050405020304" pitchFamily="18" charset="0"/>
              </a:rPr>
              <a:t>.</a:t>
            </a:r>
            <a:br>
              <a:rPr lang="en-US" sz="800" dirty="0">
                <a:solidFill>
                  <a:schemeClr val="tx1"/>
                </a:solidFill>
                <a:latin typeface="Times New Roman" panose="02020603050405020304" pitchFamily="18" charset="0"/>
                <a:cs typeface="Times New Roman" panose="02020603050405020304" pitchFamily="18" charset="0"/>
              </a:rPr>
            </a:br>
            <a:br>
              <a:rPr lang="en-US" sz="800" dirty="0">
                <a:solidFill>
                  <a:schemeClr val="tx1"/>
                </a:solidFill>
                <a:latin typeface="Times New Roman" panose="02020603050405020304" pitchFamily="18" charset="0"/>
                <a:cs typeface="Times New Roman" panose="02020603050405020304" pitchFamily="18" charset="0"/>
              </a:rPr>
            </a:br>
            <a:r>
              <a:rPr lang="en-US" sz="1100" b="1" dirty="0">
                <a:solidFill>
                  <a:schemeClr val="tx1"/>
                </a:solidFill>
                <a:latin typeface="Times New Roman" panose="02020603050405020304" pitchFamily="18" charset="0"/>
                <a:cs typeface="Times New Roman" panose="02020603050405020304" pitchFamily="18" charset="0"/>
              </a:rPr>
              <a:t>2.Africa </a:t>
            </a:r>
            <a:r>
              <a:rPr lang="en-US" sz="1100" b="1" dirty="0" err="1">
                <a:solidFill>
                  <a:schemeClr val="tx1"/>
                </a:solidFill>
                <a:latin typeface="Times New Roman" panose="02020603050405020304" pitchFamily="18" charset="0"/>
                <a:cs typeface="Times New Roman" panose="02020603050405020304" pitchFamily="18" charset="0"/>
              </a:rPr>
              <a:t>și</a:t>
            </a:r>
            <a:r>
              <a:rPr lang="en-US" sz="1100" b="1" dirty="0">
                <a:solidFill>
                  <a:schemeClr val="tx1"/>
                </a:solidFill>
                <a:latin typeface="Times New Roman" panose="02020603050405020304" pitchFamily="18" charset="0"/>
                <a:cs typeface="Times New Roman" panose="02020603050405020304" pitchFamily="18" charset="0"/>
              </a:rPr>
              <a:t> Europa </a:t>
            </a:r>
            <a:r>
              <a:rPr lang="en-US" sz="800" b="1" dirty="0" err="1">
                <a:solidFill>
                  <a:schemeClr val="tx1"/>
                </a:solidFill>
                <a:latin typeface="Times New Roman" panose="02020603050405020304" pitchFamily="18" charset="0"/>
                <a:cs typeface="Times New Roman" panose="02020603050405020304" pitchFamily="18" charset="0"/>
              </a:rPr>
              <a:t>contribuie</a:t>
            </a:r>
            <a:r>
              <a:rPr lang="en-US" sz="800" b="1" dirty="0">
                <a:solidFill>
                  <a:schemeClr val="tx1"/>
                </a:solidFill>
                <a:latin typeface="Times New Roman" panose="02020603050405020304" pitchFamily="18" charset="0"/>
                <a:cs typeface="Times New Roman" panose="02020603050405020304" pitchFamily="18" charset="0"/>
              </a:rPr>
              <a:t> </a:t>
            </a:r>
            <a:r>
              <a:rPr lang="en-US" sz="800" b="1" dirty="0" err="1">
                <a:solidFill>
                  <a:schemeClr val="tx1"/>
                </a:solidFill>
                <a:latin typeface="Times New Roman" panose="02020603050405020304" pitchFamily="18" charset="0"/>
                <a:cs typeface="Times New Roman" panose="02020603050405020304" pitchFamily="18" charset="0"/>
              </a:rPr>
              <a:t>semnificativ</a:t>
            </a:r>
            <a:r>
              <a:rPr lang="en-US" sz="800" b="1" dirty="0">
                <a:solidFill>
                  <a:schemeClr val="tx1"/>
                </a:solidFill>
                <a:latin typeface="Times New Roman" panose="02020603050405020304" pitchFamily="18" charset="0"/>
                <a:cs typeface="Times New Roman" panose="02020603050405020304" pitchFamily="18" charset="0"/>
              </a:rPr>
              <a:t> la </a:t>
            </a:r>
            <a:r>
              <a:rPr lang="en-US" sz="800" b="1" dirty="0" err="1">
                <a:solidFill>
                  <a:schemeClr val="tx1"/>
                </a:solidFill>
                <a:latin typeface="Times New Roman" panose="02020603050405020304" pitchFamily="18" charset="0"/>
                <a:cs typeface="Times New Roman" panose="02020603050405020304" pitchFamily="18" charset="0"/>
              </a:rPr>
              <a:t>cifrele</a:t>
            </a:r>
            <a:r>
              <a:rPr lang="en-US" sz="800" b="1" dirty="0">
                <a:solidFill>
                  <a:schemeClr val="tx1"/>
                </a:solidFill>
                <a:latin typeface="Times New Roman" panose="02020603050405020304" pitchFamily="18" charset="0"/>
                <a:cs typeface="Times New Roman" panose="02020603050405020304" pitchFamily="18" charset="0"/>
              </a:rPr>
              <a:t> generale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însă</a:t>
            </a:r>
            <a:r>
              <a:rPr lang="en-US" sz="800" dirty="0">
                <a:solidFill>
                  <a:schemeClr val="tx1"/>
                </a:solidFill>
                <a:latin typeface="Times New Roman" panose="02020603050405020304" pitchFamily="18" charset="0"/>
                <a:cs typeface="Times New Roman" panose="02020603050405020304" pitchFamily="18" charset="0"/>
              </a:rPr>
              <a:t> nu se </a:t>
            </a:r>
            <a:r>
              <a:rPr lang="en-US" sz="800" dirty="0" err="1">
                <a:solidFill>
                  <a:schemeClr val="tx1"/>
                </a:solidFill>
                <a:latin typeface="Times New Roman" panose="02020603050405020304" pitchFamily="18" charset="0"/>
                <a:cs typeface="Times New Roman" panose="02020603050405020304" pitchFamily="18" charset="0"/>
              </a:rPr>
              <a:t>ridică</a:t>
            </a:r>
            <a:r>
              <a:rPr lang="en-US" sz="800" dirty="0">
                <a:solidFill>
                  <a:schemeClr val="tx1"/>
                </a:solidFill>
                <a:latin typeface="Times New Roman" panose="02020603050405020304" pitchFamily="18" charset="0"/>
                <a:cs typeface="Times New Roman" panose="02020603050405020304" pitchFamily="18" charset="0"/>
              </a:rPr>
              <a:t> la </a:t>
            </a:r>
            <a:r>
              <a:rPr lang="en-US" sz="800" dirty="0" err="1">
                <a:solidFill>
                  <a:schemeClr val="tx1"/>
                </a:solidFill>
                <a:latin typeface="Times New Roman" panose="02020603050405020304" pitchFamily="18" charset="0"/>
                <a:cs typeface="Times New Roman" panose="02020603050405020304" pitchFamily="18" charset="0"/>
              </a:rPr>
              <a:t>același</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nivel</a:t>
            </a:r>
            <a:r>
              <a:rPr lang="en-US" sz="800" dirty="0">
                <a:solidFill>
                  <a:schemeClr val="tx1"/>
                </a:solidFill>
                <a:latin typeface="Times New Roman" panose="02020603050405020304" pitchFamily="18" charset="0"/>
                <a:cs typeface="Times New Roman" panose="02020603050405020304" pitchFamily="18" charset="0"/>
              </a:rPr>
              <a:t> de </a:t>
            </a:r>
            <a:r>
              <a:rPr lang="en-US" sz="800" dirty="0" err="1">
                <a:solidFill>
                  <a:schemeClr val="tx1"/>
                </a:solidFill>
                <a:latin typeface="Times New Roman" panose="02020603050405020304" pitchFamily="18" charset="0"/>
                <a:cs typeface="Times New Roman" panose="02020603050405020304" pitchFamily="18" charset="0"/>
              </a:rPr>
              <a:t>eficiență</a:t>
            </a:r>
            <a:r>
              <a:rPr lang="en-US" sz="800" dirty="0">
                <a:solidFill>
                  <a:schemeClr val="tx1"/>
                </a:solidFill>
                <a:latin typeface="Times New Roman" panose="02020603050405020304" pitchFamily="18" charset="0"/>
                <a:cs typeface="Times New Roman" panose="02020603050405020304" pitchFamily="18" charset="0"/>
              </a:rPr>
              <a:t> precum APAC </a:t>
            </a:r>
            <a:r>
              <a:rPr lang="en-US" sz="800" dirty="0" err="1">
                <a:solidFill>
                  <a:schemeClr val="tx1"/>
                </a:solidFill>
                <a:latin typeface="Times New Roman" panose="02020603050405020304" pitchFamily="18" charset="0"/>
                <a:cs typeface="Times New Roman" panose="02020603050405020304" pitchFamily="18" charset="0"/>
              </a:rPr>
              <a:t>sau</a:t>
            </a:r>
            <a:r>
              <a:rPr lang="en-US" sz="800" dirty="0">
                <a:solidFill>
                  <a:schemeClr val="tx1"/>
                </a:solidFill>
                <a:latin typeface="Times New Roman" panose="02020603050405020304" pitchFamily="18" charset="0"/>
                <a:cs typeface="Times New Roman" panose="02020603050405020304" pitchFamily="18" charset="0"/>
              </a:rPr>
              <a:t> Canada, </a:t>
            </a:r>
            <a:r>
              <a:rPr lang="en-US" sz="800" dirty="0" err="1">
                <a:solidFill>
                  <a:schemeClr val="tx1"/>
                </a:solidFill>
                <a:latin typeface="Times New Roman" panose="02020603050405020304" pitchFamily="18" charset="0"/>
                <a:cs typeface="Times New Roman" panose="02020603050405020304" pitchFamily="18" charset="0"/>
              </a:rPr>
              <a:t>ceea</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ce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sugerează</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potențial</a:t>
            </a:r>
            <a:r>
              <a:rPr lang="en-US" sz="800" dirty="0">
                <a:solidFill>
                  <a:schemeClr val="tx1"/>
                </a:solidFill>
                <a:latin typeface="Times New Roman" panose="02020603050405020304" pitchFamily="18" charset="0"/>
                <a:cs typeface="Times New Roman" panose="02020603050405020304" pitchFamily="18" charset="0"/>
              </a:rPr>
              <a:t> de </a:t>
            </a:r>
            <a:r>
              <a:rPr lang="en-US" sz="800" dirty="0" err="1">
                <a:solidFill>
                  <a:schemeClr val="tx1"/>
                </a:solidFill>
                <a:latin typeface="Times New Roman" panose="02020603050405020304" pitchFamily="18" charset="0"/>
                <a:cs typeface="Times New Roman" panose="02020603050405020304" pitchFamily="18" charset="0"/>
              </a:rPr>
              <a:t>creștere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prin</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investiții</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direcționate</a:t>
            </a:r>
            <a:r>
              <a:rPr lang="en-US" sz="800" dirty="0">
                <a:solidFill>
                  <a:schemeClr val="tx1"/>
                </a:solidFill>
                <a:latin typeface="Times New Roman" panose="02020603050405020304" pitchFamily="18" charset="0"/>
                <a:cs typeface="Times New Roman" panose="02020603050405020304" pitchFamily="18" charset="0"/>
              </a:rPr>
              <a:t>.</a:t>
            </a:r>
            <a:br>
              <a:rPr lang="en-US" sz="800" dirty="0">
                <a:solidFill>
                  <a:schemeClr val="tx1"/>
                </a:solidFill>
                <a:latin typeface="Times New Roman" panose="02020603050405020304" pitchFamily="18" charset="0"/>
                <a:cs typeface="Times New Roman" panose="02020603050405020304" pitchFamily="18" charset="0"/>
              </a:rPr>
            </a:br>
            <a:br>
              <a:rPr lang="en-US" sz="800" dirty="0">
                <a:solidFill>
                  <a:schemeClr val="tx1"/>
                </a:solidFill>
                <a:latin typeface="Times New Roman" panose="02020603050405020304" pitchFamily="18" charset="0"/>
                <a:cs typeface="Times New Roman" panose="02020603050405020304" pitchFamily="18" charset="0"/>
              </a:rPr>
            </a:br>
            <a:r>
              <a:rPr lang="en-US" sz="1100" b="1" dirty="0">
                <a:solidFill>
                  <a:schemeClr val="tx1"/>
                </a:solidFill>
                <a:latin typeface="Times New Roman" panose="02020603050405020304" pitchFamily="18" charset="0"/>
                <a:cs typeface="Times New Roman" panose="02020603050405020304" pitchFamily="18" charset="0"/>
              </a:rPr>
              <a:t>3.Timpul </a:t>
            </a:r>
            <a:r>
              <a:rPr lang="en-US" sz="1100" b="1" dirty="0" err="1">
                <a:solidFill>
                  <a:schemeClr val="tx1"/>
                </a:solidFill>
                <a:latin typeface="Times New Roman" panose="02020603050405020304" pitchFamily="18" charset="0"/>
                <a:cs typeface="Times New Roman" panose="02020603050405020304" pitchFamily="18" charset="0"/>
              </a:rPr>
              <a:t>mediu</a:t>
            </a:r>
            <a:r>
              <a:rPr lang="en-US" sz="1100" b="1" dirty="0">
                <a:solidFill>
                  <a:schemeClr val="tx1"/>
                </a:solidFill>
                <a:latin typeface="Times New Roman" panose="02020603050405020304" pitchFamily="18" charset="0"/>
                <a:cs typeface="Times New Roman" panose="02020603050405020304" pitchFamily="18" charset="0"/>
              </a:rPr>
              <a:t> de </a:t>
            </a:r>
            <a:r>
              <a:rPr lang="en-US" sz="1100" b="1" dirty="0" err="1">
                <a:solidFill>
                  <a:schemeClr val="tx1"/>
                </a:solidFill>
                <a:latin typeface="Times New Roman" panose="02020603050405020304" pitchFamily="18" charset="0"/>
                <a:cs typeface="Times New Roman" panose="02020603050405020304" pitchFamily="18" charset="0"/>
              </a:rPr>
              <a:t>livrare</a:t>
            </a:r>
            <a:r>
              <a:rPr lang="en-US" sz="1100" b="1" dirty="0">
                <a:solidFill>
                  <a:schemeClr val="tx1"/>
                </a:solidFill>
                <a:latin typeface="Times New Roman" panose="02020603050405020304" pitchFamily="18" charset="0"/>
                <a:cs typeface="Times New Roman" panose="02020603050405020304" pitchFamily="18" charset="0"/>
              </a:rPr>
              <a:t> </a:t>
            </a:r>
            <a:r>
              <a:rPr lang="en-US" sz="1100" b="1" dirty="0" err="1">
                <a:solidFill>
                  <a:schemeClr val="tx1"/>
                </a:solidFill>
                <a:latin typeface="Times New Roman" panose="02020603050405020304" pitchFamily="18" charset="0"/>
                <a:cs typeface="Times New Roman" panose="02020603050405020304" pitchFamily="18" charset="0"/>
              </a:rPr>
              <a:t>variază</a:t>
            </a:r>
            <a:r>
              <a:rPr lang="en-US" sz="1100" b="1" dirty="0">
                <a:solidFill>
                  <a:schemeClr val="tx1"/>
                </a:solidFill>
                <a:latin typeface="Times New Roman" panose="02020603050405020304" pitchFamily="18" charset="0"/>
                <a:cs typeface="Times New Roman" panose="02020603050405020304" pitchFamily="18" charset="0"/>
              </a:rPr>
              <a:t> </a:t>
            </a:r>
            <a:r>
              <a:rPr lang="en-US" sz="1100" b="1" dirty="0" err="1">
                <a:solidFill>
                  <a:schemeClr val="tx1"/>
                </a:solidFill>
                <a:latin typeface="Times New Roman" panose="02020603050405020304" pitchFamily="18" charset="0"/>
                <a:cs typeface="Times New Roman" panose="02020603050405020304" pitchFamily="18" charset="0"/>
              </a:rPr>
              <a:t>vizibil</a:t>
            </a:r>
            <a:r>
              <a:rPr lang="en-US" sz="1100" b="1" dirty="0">
                <a:solidFill>
                  <a:schemeClr val="tx1"/>
                </a:solidFill>
                <a:latin typeface="Times New Roman" panose="02020603050405020304" pitchFamily="18" charset="0"/>
                <a:cs typeface="Times New Roman" panose="02020603050405020304" pitchFamily="18" charset="0"/>
              </a:rPr>
              <a:t> </a:t>
            </a:r>
            <a:r>
              <a:rPr lang="en-US" sz="1100" b="1" dirty="0" err="1">
                <a:solidFill>
                  <a:schemeClr val="tx1"/>
                </a:solidFill>
                <a:latin typeface="Times New Roman" panose="02020603050405020304" pitchFamily="18" charset="0"/>
                <a:cs typeface="Times New Roman" panose="02020603050405020304" pitchFamily="18" charset="0"/>
              </a:rPr>
              <a:t>între</a:t>
            </a:r>
            <a:r>
              <a:rPr lang="en-US" sz="1100" b="1" dirty="0">
                <a:solidFill>
                  <a:schemeClr val="tx1"/>
                </a:solidFill>
                <a:latin typeface="Times New Roman" panose="02020603050405020304" pitchFamily="18" charset="0"/>
                <a:cs typeface="Times New Roman" panose="02020603050405020304" pitchFamily="18" charset="0"/>
              </a:rPr>
              <a:t> </a:t>
            </a:r>
            <a:r>
              <a:rPr lang="en-US" sz="1100" b="1" dirty="0" err="1">
                <a:solidFill>
                  <a:schemeClr val="tx1"/>
                </a:solidFill>
                <a:latin typeface="Times New Roman" panose="02020603050405020304" pitchFamily="18" charset="0"/>
                <a:cs typeface="Times New Roman" panose="02020603050405020304" pitchFamily="18" charset="0"/>
              </a:rPr>
              <a:t>regiuni</a:t>
            </a:r>
            <a:r>
              <a:rPr lang="en-US" sz="800" b="1"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indicând</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diferențe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logistice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majore</a:t>
            </a:r>
            <a:r>
              <a:rPr lang="en-US" sz="800" dirty="0">
                <a:solidFill>
                  <a:schemeClr val="tx1"/>
                </a:solidFill>
                <a:latin typeface="Times New Roman" panose="02020603050405020304" pitchFamily="18" charset="0"/>
                <a:cs typeface="Times New Roman" panose="02020603050405020304" pitchFamily="18" charset="0"/>
              </a:rPr>
              <a:t>. Canada are un </a:t>
            </a:r>
            <a:r>
              <a:rPr lang="en-US" sz="800" dirty="0" err="1">
                <a:solidFill>
                  <a:schemeClr val="tx1"/>
                </a:solidFill>
                <a:latin typeface="Times New Roman" panose="02020603050405020304" pitchFamily="18" charset="0"/>
                <a:cs typeface="Times New Roman" panose="02020603050405020304" pitchFamily="18" charset="0"/>
              </a:rPr>
              <a:t>timp</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mediu</a:t>
            </a:r>
            <a:r>
              <a:rPr lang="en-US" sz="800" dirty="0">
                <a:solidFill>
                  <a:schemeClr val="tx1"/>
                </a:solidFill>
                <a:latin typeface="Times New Roman" panose="02020603050405020304" pitchFamily="18" charset="0"/>
                <a:cs typeface="Times New Roman" panose="02020603050405020304" pitchFamily="18" charset="0"/>
              </a:rPr>
              <a:t> de </a:t>
            </a:r>
            <a:r>
              <a:rPr lang="en-US" sz="800" dirty="0" err="1">
                <a:solidFill>
                  <a:schemeClr val="tx1"/>
                </a:solidFill>
                <a:latin typeface="Times New Roman" panose="02020603050405020304" pitchFamily="18" charset="0"/>
                <a:cs typeface="Times New Roman" panose="02020603050405020304" pitchFamily="18" charset="0"/>
              </a:rPr>
              <a:t>livrare</a:t>
            </a:r>
            <a:r>
              <a:rPr lang="en-US" sz="800" dirty="0">
                <a:solidFill>
                  <a:schemeClr val="tx1"/>
                </a:solidFill>
                <a:latin typeface="Times New Roman" panose="02020603050405020304" pitchFamily="18" charset="0"/>
                <a:cs typeface="Times New Roman" panose="02020603050405020304" pitchFamily="18" charset="0"/>
              </a:rPr>
              <a:t> sub 3,7 </a:t>
            </a:r>
            <a:r>
              <a:rPr lang="en-US" sz="800" dirty="0" err="1">
                <a:solidFill>
                  <a:schemeClr val="tx1"/>
                </a:solidFill>
                <a:latin typeface="Times New Roman" panose="02020603050405020304" pitchFamily="18" charset="0"/>
                <a:cs typeface="Times New Roman" panose="02020603050405020304" pitchFamily="18" charset="0"/>
              </a:rPr>
              <a:t>zile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în</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timp</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ce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alte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regiuni</a:t>
            </a:r>
            <a:r>
              <a:rPr lang="en-US" sz="800" dirty="0">
                <a:solidFill>
                  <a:schemeClr val="tx1"/>
                </a:solidFill>
                <a:latin typeface="Times New Roman" panose="02020603050405020304" pitchFamily="18" charset="0"/>
                <a:cs typeface="Times New Roman" panose="02020603050405020304" pitchFamily="18" charset="0"/>
              </a:rPr>
              <a:t> se </a:t>
            </a:r>
            <a:r>
              <a:rPr lang="en-US" sz="800" dirty="0" err="1">
                <a:solidFill>
                  <a:schemeClr val="tx1"/>
                </a:solidFill>
                <a:latin typeface="Times New Roman" panose="02020603050405020304" pitchFamily="18" charset="0"/>
                <a:cs typeface="Times New Roman" panose="02020603050405020304" pitchFamily="18" charset="0"/>
              </a:rPr>
              <a:t>apropie</a:t>
            </a:r>
            <a:r>
              <a:rPr lang="en-US" sz="800" dirty="0">
                <a:solidFill>
                  <a:schemeClr val="tx1"/>
                </a:solidFill>
                <a:latin typeface="Times New Roman" panose="02020603050405020304" pitchFamily="18" charset="0"/>
                <a:cs typeface="Times New Roman" panose="02020603050405020304" pitchFamily="18" charset="0"/>
              </a:rPr>
              <a:t> de 4 </a:t>
            </a:r>
            <a:r>
              <a:rPr lang="en-US" sz="800" dirty="0" err="1">
                <a:solidFill>
                  <a:schemeClr val="tx1"/>
                </a:solidFill>
                <a:latin typeface="Times New Roman" panose="02020603050405020304" pitchFamily="18" charset="0"/>
                <a:cs typeface="Times New Roman" panose="02020603050405020304" pitchFamily="18" charset="0"/>
              </a:rPr>
              <a:t>zile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ceea</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ce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poate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afecta</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experiența</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clienților</a:t>
            </a:r>
            <a:r>
              <a:rPr lang="en-US" sz="800" dirty="0">
                <a:solidFill>
                  <a:schemeClr val="tx1"/>
                </a:solidFill>
                <a:latin typeface="Times New Roman" panose="02020603050405020304" pitchFamily="18" charset="0"/>
                <a:cs typeface="Times New Roman" panose="02020603050405020304" pitchFamily="18" charset="0"/>
              </a:rPr>
              <a:t>.</a:t>
            </a:r>
            <a:br>
              <a:rPr lang="en-US" sz="800" dirty="0">
                <a:solidFill>
                  <a:schemeClr val="tx1"/>
                </a:solidFill>
                <a:latin typeface="Times New Roman" panose="02020603050405020304" pitchFamily="18" charset="0"/>
                <a:cs typeface="Times New Roman" panose="02020603050405020304" pitchFamily="18" charset="0"/>
              </a:rPr>
            </a:br>
            <a:br>
              <a:rPr lang="en-US" sz="800" dirty="0">
                <a:solidFill>
                  <a:schemeClr val="tx1"/>
                </a:solidFill>
                <a:latin typeface="Times New Roman" panose="02020603050405020304" pitchFamily="18" charset="0"/>
                <a:cs typeface="Times New Roman" panose="02020603050405020304" pitchFamily="18" charset="0"/>
              </a:rPr>
            </a:br>
            <a:r>
              <a:rPr lang="en-US" sz="1100" dirty="0">
                <a:solidFill>
                  <a:schemeClr val="tx1"/>
                </a:solidFill>
                <a:latin typeface="Times New Roman" panose="02020603050405020304" pitchFamily="18" charset="0"/>
                <a:cs typeface="Times New Roman" panose="02020603050405020304" pitchFamily="18" charset="0"/>
              </a:rPr>
              <a:t>4.</a:t>
            </a:r>
            <a:r>
              <a:rPr lang="en-US" sz="1100" b="1" dirty="0">
                <a:solidFill>
                  <a:schemeClr val="tx1"/>
                </a:solidFill>
                <a:latin typeface="Times New Roman" panose="02020603050405020304" pitchFamily="18" charset="0"/>
                <a:cs typeface="Times New Roman" panose="02020603050405020304" pitchFamily="18" charset="0"/>
              </a:rPr>
              <a:t>Profitabilitatea </a:t>
            </a:r>
            <a:r>
              <a:rPr lang="en-US" sz="1100" b="1" dirty="0" err="1">
                <a:solidFill>
                  <a:schemeClr val="tx1"/>
                </a:solidFill>
                <a:latin typeface="Times New Roman" panose="02020603050405020304" pitchFamily="18" charset="0"/>
                <a:cs typeface="Times New Roman" panose="02020603050405020304" pitchFamily="18" charset="0"/>
              </a:rPr>
              <a:t>este</a:t>
            </a:r>
            <a:r>
              <a:rPr lang="en-US" sz="1100" b="1" dirty="0">
                <a:solidFill>
                  <a:schemeClr val="tx1"/>
                </a:solidFill>
                <a:latin typeface="Times New Roman" panose="02020603050405020304" pitchFamily="18" charset="0"/>
                <a:cs typeface="Times New Roman" panose="02020603050405020304" pitchFamily="18" charset="0"/>
              </a:rPr>
              <a:t> </a:t>
            </a:r>
            <a:r>
              <a:rPr lang="en-US" sz="1100" b="1" dirty="0" err="1">
                <a:solidFill>
                  <a:schemeClr val="tx1"/>
                </a:solidFill>
                <a:latin typeface="Times New Roman" panose="02020603050405020304" pitchFamily="18" charset="0"/>
                <a:cs typeface="Times New Roman" panose="02020603050405020304" pitchFamily="18" charset="0"/>
              </a:rPr>
              <a:t>concentrată</a:t>
            </a:r>
            <a:r>
              <a:rPr lang="en-US" sz="1100" b="1" dirty="0">
                <a:solidFill>
                  <a:schemeClr val="tx1"/>
                </a:solidFill>
                <a:latin typeface="Times New Roman" panose="02020603050405020304" pitchFamily="18" charset="0"/>
                <a:cs typeface="Times New Roman" panose="02020603050405020304" pitchFamily="18" charset="0"/>
              </a:rPr>
              <a:t> </a:t>
            </a:r>
            <a:r>
              <a:rPr lang="en-US" sz="1100" b="1" dirty="0" err="1">
                <a:solidFill>
                  <a:schemeClr val="tx1"/>
                </a:solidFill>
                <a:latin typeface="Times New Roman" panose="02020603050405020304" pitchFamily="18" charset="0"/>
                <a:cs typeface="Times New Roman" panose="02020603050405020304" pitchFamily="18" charset="0"/>
              </a:rPr>
              <a:t>în</a:t>
            </a:r>
            <a:r>
              <a:rPr lang="en-US" sz="1100" b="1" dirty="0">
                <a:solidFill>
                  <a:schemeClr val="tx1"/>
                </a:solidFill>
                <a:latin typeface="Times New Roman" panose="02020603050405020304" pitchFamily="18" charset="0"/>
                <a:cs typeface="Times New Roman" panose="02020603050405020304" pitchFamily="18" charset="0"/>
              </a:rPr>
              <a:t> </a:t>
            </a:r>
            <a:r>
              <a:rPr lang="en-US" sz="1100" b="1" dirty="0" err="1">
                <a:solidFill>
                  <a:schemeClr val="tx1"/>
                </a:solidFill>
                <a:latin typeface="Times New Roman" panose="02020603050405020304" pitchFamily="18" charset="0"/>
                <a:cs typeface="Times New Roman" panose="02020603050405020304" pitchFamily="18" charset="0"/>
              </a:rPr>
              <a:t>segmentul</a:t>
            </a:r>
            <a:r>
              <a:rPr lang="en-US" sz="1100" b="1" dirty="0">
                <a:solidFill>
                  <a:schemeClr val="tx1"/>
                </a:solidFill>
                <a:latin typeface="Times New Roman" panose="02020603050405020304" pitchFamily="18" charset="0"/>
                <a:cs typeface="Times New Roman" panose="02020603050405020304" pitchFamily="18" charset="0"/>
              </a:rPr>
              <a:t> Consumer</a:t>
            </a:r>
            <a:r>
              <a:rPr lang="en-US" sz="1100" dirty="0">
                <a:solidFill>
                  <a:schemeClr val="tx1"/>
                </a:solidFill>
                <a:latin typeface="Times New Roman" panose="02020603050405020304" pitchFamily="18" charset="0"/>
                <a:cs typeface="Times New Roman" panose="02020603050405020304" pitchFamily="18" charset="0"/>
              </a:rPr>
              <a:t>,</a:t>
            </a:r>
            <a:r>
              <a:rPr lang="en-US" sz="800" dirty="0">
                <a:solidFill>
                  <a:schemeClr val="tx1"/>
                </a:solidFill>
                <a:latin typeface="Times New Roman" panose="02020603050405020304" pitchFamily="18" charset="0"/>
                <a:cs typeface="Times New Roman" panose="02020603050405020304" pitchFamily="18" charset="0"/>
              </a:rPr>
              <a:t> cu o </a:t>
            </a:r>
            <a:r>
              <a:rPr lang="en-US" sz="800" dirty="0" err="1">
                <a:solidFill>
                  <a:schemeClr val="tx1"/>
                </a:solidFill>
                <a:latin typeface="Times New Roman" panose="02020603050405020304" pitchFamily="18" charset="0"/>
                <a:cs typeface="Times New Roman" panose="02020603050405020304" pitchFamily="18" charset="0"/>
              </a:rPr>
              <a:t>contribuție</a:t>
            </a:r>
            <a:r>
              <a:rPr lang="en-US" sz="800" dirty="0">
                <a:solidFill>
                  <a:schemeClr val="tx1"/>
                </a:solidFill>
                <a:latin typeface="Times New Roman" panose="02020603050405020304" pitchFamily="18" charset="0"/>
                <a:cs typeface="Times New Roman" panose="02020603050405020304" pitchFamily="18" charset="0"/>
              </a:rPr>
              <a:t> de </a:t>
            </a:r>
            <a:r>
              <a:rPr lang="en-US" sz="800" dirty="0" err="1">
                <a:solidFill>
                  <a:schemeClr val="tx1"/>
                </a:solidFill>
                <a:latin typeface="Times New Roman" panose="02020603050405020304" pitchFamily="18" charset="0"/>
                <a:cs typeface="Times New Roman" panose="02020603050405020304" pitchFamily="18" charset="0"/>
              </a:rPr>
              <a:t>peste</a:t>
            </a:r>
            <a:r>
              <a:rPr lang="en-US" sz="800" dirty="0">
                <a:solidFill>
                  <a:schemeClr val="tx1"/>
                </a:solidFill>
                <a:latin typeface="Times New Roman" panose="02020603050405020304" pitchFamily="18" charset="0"/>
                <a:cs typeface="Times New Roman" panose="02020603050405020304" pitchFamily="18" charset="0"/>
              </a:rPr>
              <a:t> 50% din </a:t>
            </a:r>
            <a:r>
              <a:rPr lang="en-US" sz="800" dirty="0" err="1">
                <a:solidFill>
                  <a:schemeClr val="tx1"/>
                </a:solidFill>
                <a:latin typeface="Times New Roman" panose="02020603050405020304" pitchFamily="18" charset="0"/>
                <a:cs typeface="Times New Roman" panose="02020603050405020304" pitchFamily="18" charset="0"/>
              </a:rPr>
              <a:t>profitul</a:t>
            </a:r>
            <a:r>
              <a:rPr lang="en-US" sz="800" dirty="0">
                <a:solidFill>
                  <a:schemeClr val="tx1"/>
                </a:solidFill>
                <a:latin typeface="Times New Roman" panose="02020603050405020304" pitchFamily="18" charset="0"/>
                <a:cs typeface="Times New Roman" panose="02020603050405020304" pitchFamily="18" charset="0"/>
              </a:rPr>
              <a:t> total. </a:t>
            </a:r>
            <a:r>
              <a:rPr lang="en-US" sz="800" dirty="0" err="1">
                <a:solidFill>
                  <a:schemeClr val="tx1"/>
                </a:solidFill>
                <a:latin typeface="Times New Roman" panose="02020603050405020304" pitchFamily="18" charset="0"/>
                <a:cs typeface="Times New Roman" panose="02020603050405020304" pitchFamily="18" charset="0"/>
              </a:rPr>
              <a:t>Acest</a:t>
            </a:r>
            <a:r>
              <a:rPr lang="en-US" sz="800" dirty="0">
                <a:solidFill>
                  <a:schemeClr val="tx1"/>
                </a:solidFill>
                <a:latin typeface="Times New Roman" panose="02020603050405020304" pitchFamily="18" charset="0"/>
                <a:cs typeface="Times New Roman" panose="02020603050405020304" pitchFamily="18" charset="0"/>
              </a:rPr>
              <a:t> segment </a:t>
            </a:r>
            <a:r>
              <a:rPr lang="en-US" sz="800" dirty="0" err="1">
                <a:solidFill>
                  <a:schemeClr val="tx1"/>
                </a:solidFill>
                <a:latin typeface="Times New Roman" panose="02020603050405020304" pitchFamily="18" charset="0"/>
                <a:cs typeface="Times New Roman" panose="02020603050405020304" pitchFamily="18" charset="0"/>
              </a:rPr>
              <a:t>este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esențial</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pentru</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sustenabilitatea</a:t>
            </a:r>
            <a:r>
              <a:rPr lang="en-US" sz="800" dirty="0">
                <a:solidFill>
                  <a:schemeClr val="tx1"/>
                </a:solidFill>
                <a:latin typeface="Times New Roman" panose="02020603050405020304" pitchFamily="18" charset="0"/>
                <a:cs typeface="Times New Roman" panose="02020603050405020304" pitchFamily="18" charset="0"/>
              </a:rPr>
              <a:t> pe termen lung </a:t>
            </a:r>
            <a:r>
              <a:rPr lang="en-US" sz="800" dirty="0" err="1">
                <a:solidFill>
                  <a:schemeClr val="tx1"/>
                </a:solidFill>
                <a:latin typeface="Times New Roman" panose="02020603050405020304" pitchFamily="18" charset="0"/>
                <a:cs typeface="Times New Roman" panose="02020603050405020304" pitchFamily="18" charset="0"/>
              </a:rPr>
              <a:t>și</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merită</a:t>
            </a:r>
            <a:r>
              <a:rPr lang="en-US" sz="800" dirty="0">
                <a:solidFill>
                  <a:schemeClr val="tx1"/>
                </a:solidFill>
                <a:latin typeface="Times New Roman" panose="02020603050405020304" pitchFamily="18" charset="0"/>
                <a:cs typeface="Times New Roman" panose="02020603050405020304" pitchFamily="18" charset="0"/>
              </a:rPr>
              <a:t> o </a:t>
            </a:r>
            <a:r>
              <a:rPr lang="en-US" sz="800" dirty="0" err="1">
                <a:solidFill>
                  <a:schemeClr val="tx1"/>
                </a:solidFill>
                <a:latin typeface="Times New Roman" panose="02020603050405020304" pitchFamily="18" charset="0"/>
                <a:cs typeface="Times New Roman" panose="02020603050405020304" pitchFamily="18" charset="0"/>
              </a:rPr>
              <a:t>atenție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strategică</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specială</a:t>
            </a:r>
            <a:r>
              <a:rPr lang="en-US" sz="800" dirty="0">
                <a:solidFill>
                  <a:schemeClr val="tx1"/>
                </a:solidFill>
                <a:latin typeface="Times New Roman" panose="02020603050405020304" pitchFamily="18" charset="0"/>
                <a:cs typeface="Times New Roman" panose="02020603050405020304" pitchFamily="18" charset="0"/>
              </a:rPr>
              <a:t>.</a:t>
            </a:r>
            <a:br>
              <a:rPr lang="en-US" sz="800" dirty="0">
                <a:solidFill>
                  <a:schemeClr val="tx1"/>
                </a:solidFill>
                <a:latin typeface="Times New Roman" panose="02020603050405020304" pitchFamily="18" charset="0"/>
                <a:cs typeface="Times New Roman" panose="02020603050405020304" pitchFamily="18" charset="0"/>
              </a:rPr>
            </a:br>
            <a:br>
              <a:rPr lang="en-US" sz="800" dirty="0">
                <a:solidFill>
                  <a:schemeClr val="tx1"/>
                </a:solidFill>
                <a:latin typeface="Times New Roman" panose="02020603050405020304" pitchFamily="18" charset="0"/>
                <a:cs typeface="Times New Roman" panose="02020603050405020304" pitchFamily="18" charset="0"/>
              </a:rPr>
            </a:br>
            <a:r>
              <a:rPr lang="en-US" sz="1100" b="1" dirty="0">
                <a:solidFill>
                  <a:schemeClr val="tx1"/>
                </a:solidFill>
                <a:latin typeface="Times New Roman" panose="02020603050405020304" pitchFamily="18" charset="0"/>
                <a:cs typeface="Times New Roman" panose="02020603050405020304" pitchFamily="18" charset="0"/>
              </a:rPr>
              <a:t>5.Segmentul Home Office are o </a:t>
            </a:r>
            <a:r>
              <a:rPr lang="en-US" sz="1100" b="1" dirty="0" err="1">
                <a:solidFill>
                  <a:schemeClr val="tx1"/>
                </a:solidFill>
                <a:latin typeface="Times New Roman" panose="02020603050405020304" pitchFamily="18" charset="0"/>
                <a:cs typeface="Times New Roman" panose="02020603050405020304" pitchFamily="18" charset="0"/>
              </a:rPr>
              <a:t>contribuție</a:t>
            </a:r>
            <a:r>
              <a:rPr lang="en-US" sz="1100" b="1" dirty="0">
                <a:solidFill>
                  <a:schemeClr val="tx1"/>
                </a:solidFill>
                <a:latin typeface="Times New Roman" panose="02020603050405020304" pitchFamily="18" charset="0"/>
                <a:cs typeface="Times New Roman" panose="02020603050405020304" pitchFamily="18" charset="0"/>
              </a:rPr>
              <a:t> </a:t>
            </a:r>
            <a:r>
              <a:rPr lang="en-US" sz="1100" b="1" dirty="0" err="1">
                <a:solidFill>
                  <a:schemeClr val="tx1"/>
                </a:solidFill>
                <a:latin typeface="Times New Roman" panose="02020603050405020304" pitchFamily="18" charset="0"/>
                <a:cs typeface="Times New Roman" panose="02020603050405020304" pitchFamily="18" charset="0"/>
              </a:rPr>
              <a:t>modestă</a:t>
            </a:r>
            <a:r>
              <a:rPr lang="en-US" sz="1100" b="1" dirty="0">
                <a:solidFill>
                  <a:schemeClr val="tx1"/>
                </a:solidFill>
                <a:latin typeface="Times New Roman" panose="02020603050405020304" pitchFamily="18" charset="0"/>
                <a:cs typeface="Times New Roman" panose="02020603050405020304" pitchFamily="18" charset="0"/>
              </a:rPr>
              <a:t> la profit</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ceea</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ce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poate</a:t>
            </a:r>
            <a:r>
              <a:rPr lang="en-US" sz="800" dirty="0">
                <a:solidFill>
                  <a:schemeClr val="tx1"/>
                </a:solidFill>
                <a:latin typeface="Times New Roman" panose="02020603050405020304" pitchFamily="18" charset="0"/>
                <a:cs typeface="Times New Roman" panose="02020603050405020304" pitchFamily="18" charset="0"/>
              </a:rPr>
              <a:t> indica o </a:t>
            </a:r>
            <a:r>
              <a:rPr lang="en-US" sz="800" dirty="0" err="1">
                <a:solidFill>
                  <a:schemeClr val="tx1"/>
                </a:solidFill>
                <a:latin typeface="Times New Roman" panose="02020603050405020304" pitchFamily="18" charset="0"/>
                <a:cs typeface="Times New Roman" panose="02020603050405020304" pitchFamily="18" charset="0"/>
              </a:rPr>
              <a:t>ofertă</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nealiniată</a:t>
            </a:r>
            <a:r>
              <a:rPr lang="en-US" sz="800" dirty="0">
                <a:solidFill>
                  <a:schemeClr val="tx1"/>
                </a:solidFill>
                <a:latin typeface="Times New Roman" panose="02020603050405020304" pitchFamily="18" charset="0"/>
                <a:cs typeface="Times New Roman" panose="02020603050405020304" pitchFamily="18" charset="0"/>
              </a:rPr>
              <a:t> la </a:t>
            </a:r>
            <a:r>
              <a:rPr lang="en-US" sz="800" dirty="0" err="1">
                <a:solidFill>
                  <a:schemeClr val="tx1"/>
                </a:solidFill>
                <a:latin typeface="Times New Roman" panose="02020603050405020304" pitchFamily="18" charset="0"/>
                <a:cs typeface="Times New Roman" panose="02020603050405020304" pitchFamily="18" charset="0"/>
              </a:rPr>
              <a:t>nevoile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clienților</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sau</a:t>
            </a:r>
            <a:r>
              <a:rPr lang="en-US" sz="800" dirty="0">
                <a:solidFill>
                  <a:schemeClr val="tx1"/>
                </a:solidFill>
                <a:latin typeface="Times New Roman" panose="02020603050405020304" pitchFamily="18" charset="0"/>
                <a:cs typeface="Times New Roman" panose="02020603050405020304" pitchFamily="18" charset="0"/>
              </a:rPr>
              <a:t> o </a:t>
            </a:r>
            <a:r>
              <a:rPr lang="en-US" sz="800" dirty="0" err="1">
                <a:solidFill>
                  <a:schemeClr val="tx1"/>
                </a:solidFill>
                <a:latin typeface="Times New Roman" panose="02020603050405020304" pitchFamily="18" charset="0"/>
                <a:cs typeface="Times New Roman" panose="02020603050405020304" pitchFamily="18" charset="0"/>
              </a:rPr>
              <a:t>penetrare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scăzută</a:t>
            </a:r>
            <a:r>
              <a:rPr lang="en-US" sz="800" dirty="0">
                <a:solidFill>
                  <a:schemeClr val="tx1"/>
                </a:solidFill>
                <a:latin typeface="Times New Roman" panose="02020603050405020304" pitchFamily="18" charset="0"/>
                <a:cs typeface="Times New Roman" panose="02020603050405020304" pitchFamily="18" charset="0"/>
              </a:rPr>
              <a:t> a </a:t>
            </a:r>
            <a:r>
              <a:rPr lang="en-US" sz="800" dirty="0" err="1">
                <a:solidFill>
                  <a:schemeClr val="tx1"/>
                </a:solidFill>
                <a:latin typeface="Times New Roman" panose="02020603050405020304" pitchFamily="18" charset="0"/>
                <a:cs typeface="Times New Roman" panose="02020603050405020304" pitchFamily="18" charset="0"/>
              </a:rPr>
              <a:t>pieței</a:t>
            </a:r>
            <a:r>
              <a:rPr lang="en-US" sz="800" dirty="0">
                <a:solidFill>
                  <a:schemeClr val="tx1"/>
                </a:solidFill>
                <a:latin typeface="Times New Roman" panose="02020603050405020304" pitchFamily="18" charset="0"/>
                <a:cs typeface="Times New Roman" panose="02020603050405020304" pitchFamily="18" charset="0"/>
              </a:rPr>
              <a:t>.</a:t>
            </a:r>
            <a:br>
              <a:rPr lang="en-US" sz="800" dirty="0">
                <a:solidFill>
                  <a:schemeClr val="tx1"/>
                </a:solidFill>
                <a:latin typeface="Times New Roman" panose="02020603050405020304" pitchFamily="18" charset="0"/>
                <a:cs typeface="Times New Roman" panose="02020603050405020304" pitchFamily="18" charset="0"/>
              </a:rPr>
            </a:br>
            <a:br>
              <a:rPr lang="en-US" sz="800" dirty="0">
                <a:solidFill>
                  <a:schemeClr val="tx1"/>
                </a:solidFill>
                <a:latin typeface="Times New Roman" panose="02020603050405020304" pitchFamily="18" charset="0"/>
                <a:cs typeface="Times New Roman" panose="02020603050405020304" pitchFamily="18" charset="0"/>
              </a:rPr>
            </a:br>
            <a:r>
              <a:rPr lang="en-US" sz="1100" b="1" dirty="0">
                <a:solidFill>
                  <a:schemeClr val="tx1"/>
                </a:solidFill>
                <a:latin typeface="Times New Roman" panose="02020603050405020304" pitchFamily="18" charset="0"/>
                <a:cs typeface="Times New Roman" panose="02020603050405020304" pitchFamily="18" charset="0"/>
              </a:rPr>
              <a:t>6.La </a:t>
            </a:r>
            <a:r>
              <a:rPr lang="en-US" sz="1100" b="1" dirty="0" err="1">
                <a:solidFill>
                  <a:schemeClr val="tx1"/>
                </a:solidFill>
                <a:latin typeface="Times New Roman" panose="02020603050405020304" pitchFamily="18" charset="0"/>
                <a:cs typeface="Times New Roman" panose="02020603050405020304" pitchFamily="18" charset="0"/>
              </a:rPr>
              <a:t>nivel</a:t>
            </a:r>
            <a:r>
              <a:rPr lang="en-US" sz="1100" b="1" dirty="0">
                <a:solidFill>
                  <a:schemeClr val="tx1"/>
                </a:solidFill>
                <a:latin typeface="Times New Roman" panose="02020603050405020304" pitchFamily="18" charset="0"/>
                <a:cs typeface="Times New Roman" panose="02020603050405020304" pitchFamily="18" charset="0"/>
              </a:rPr>
              <a:t> </a:t>
            </a:r>
            <a:r>
              <a:rPr lang="en-US" sz="1100" b="1" dirty="0" err="1">
                <a:solidFill>
                  <a:schemeClr val="tx1"/>
                </a:solidFill>
                <a:latin typeface="Times New Roman" panose="02020603050405020304" pitchFamily="18" charset="0"/>
                <a:cs typeface="Times New Roman" panose="02020603050405020304" pitchFamily="18" charset="0"/>
              </a:rPr>
              <a:t>agregat</a:t>
            </a:r>
            <a:r>
              <a:rPr lang="en-US" sz="11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vânzările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totale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depășesc</a:t>
            </a:r>
            <a:r>
              <a:rPr lang="en-US" sz="800" dirty="0">
                <a:solidFill>
                  <a:schemeClr val="tx1"/>
                </a:solidFill>
                <a:latin typeface="Times New Roman" panose="02020603050405020304" pitchFamily="18" charset="0"/>
                <a:cs typeface="Times New Roman" panose="02020603050405020304" pitchFamily="18" charset="0"/>
              </a:rPr>
              <a:t> 11,8 </a:t>
            </a:r>
            <a:r>
              <a:rPr lang="en-US" sz="800" dirty="0" err="1">
                <a:solidFill>
                  <a:schemeClr val="tx1"/>
                </a:solidFill>
                <a:latin typeface="Times New Roman" panose="02020603050405020304" pitchFamily="18" charset="0"/>
                <a:cs typeface="Times New Roman" panose="02020603050405020304" pitchFamily="18" charset="0"/>
              </a:rPr>
              <a:t>milioane</a:t>
            </a:r>
            <a:r>
              <a:rPr lang="en-US" sz="800" dirty="0">
                <a:solidFill>
                  <a:schemeClr val="tx1"/>
                </a:solidFill>
                <a:latin typeface="Times New Roman" panose="02020603050405020304" pitchFamily="18" charset="0"/>
                <a:cs typeface="Times New Roman" panose="02020603050405020304" pitchFamily="18" charset="0"/>
              </a:rPr>
              <a:t> USD, cu un cost total de 10,47 </a:t>
            </a:r>
            <a:r>
              <a:rPr lang="en-US" sz="800" dirty="0" err="1">
                <a:solidFill>
                  <a:schemeClr val="tx1"/>
                </a:solidFill>
                <a:latin typeface="Times New Roman" panose="02020603050405020304" pitchFamily="18" charset="0"/>
                <a:cs typeface="Times New Roman" panose="02020603050405020304" pitchFamily="18" charset="0"/>
              </a:rPr>
              <a:t>milioane</a:t>
            </a:r>
            <a:r>
              <a:rPr lang="en-US" sz="800" dirty="0">
                <a:solidFill>
                  <a:schemeClr val="tx1"/>
                </a:solidFill>
                <a:latin typeface="Times New Roman" panose="02020603050405020304" pitchFamily="18" charset="0"/>
                <a:cs typeface="Times New Roman" panose="02020603050405020304" pitchFamily="18" charset="0"/>
              </a:rPr>
              <a:t> USD </a:t>
            </a:r>
            <a:r>
              <a:rPr lang="en-US" sz="800" dirty="0" err="1">
                <a:solidFill>
                  <a:schemeClr val="tx1"/>
                </a:solidFill>
                <a:latin typeface="Times New Roman" panose="02020603050405020304" pitchFamily="18" charset="0"/>
                <a:cs typeface="Times New Roman" panose="02020603050405020304" pitchFamily="18" charset="0"/>
              </a:rPr>
              <a:t>și</a:t>
            </a:r>
            <a:r>
              <a:rPr lang="en-US" sz="800" dirty="0">
                <a:solidFill>
                  <a:schemeClr val="tx1"/>
                </a:solidFill>
                <a:latin typeface="Times New Roman" panose="02020603050405020304" pitchFamily="18" charset="0"/>
                <a:cs typeface="Times New Roman" panose="02020603050405020304" pitchFamily="18" charset="0"/>
              </a:rPr>
              <a:t> un profit total de </a:t>
            </a:r>
            <a:r>
              <a:rPr lang="en-US" sz="800" dirty="0" err="1">
                <a:solidFill>
                  <a:schemeClr val="tx1"/>
                </a:solidFill>
                <a:latin typeface="Times New Roman" panose="02020603050405020304" pitchFamily="18" charset="0"/>
                <a:cs typeface="Times New Roman" panose="02020603050405020304" pitchFamily="18" charset="0"/>
              </a:rPr>
              <a:t>aproximativ</a:t>
            </a:r>
            <a:r>
              <a:rPr lang="en-US" sz="800" dirty="0">
                <a:solidFill>
                  <a:schemeClr val="tx1"/>
                </a:solidFill>
                <a:latin typeface="Times New Roman" panose="02020603050405020304" pitchFamily="18" charset="0"/>
                <a:cs typeface="Times New Roman" panose="02020603050405020304" pitchFamily="18" charset="0"/>
              </a:rPr>
              <a:t> 1,35 </a:t>
            </a:r>
            <a:r>
              <a:rPr lang="en-US" sz="800" dirty="0" err="1">
                <a:solidFill>
                  <a:schemeClr val="tx1"/>
                </a:solidFill>
                <a:latin typeface="Times New Roman" panose="02020603050405020304" pitchFamily="18" charset="0"/>
                <a:cs typeface="Times New Roman" panose="02020603050405020304" pitchFamily="18" charset="0"/>
              </a:rPr>
              <a:t>milioane</a:t>
            </a:r>
            <a:r>
              <a:rPr lang="en-US" sz="800" dirty="0">
                <a:solidFill>
                  <a:schemeClr val="tx1"/>
                </a:solidFill>
                <a:latin typeface="Times New Roman" panose="02020603050405020304" pitchFamily="18" charset="0"/>
                <a:cs typeface="Times New Roman" panose="02020603050405020304" pitchFamily="18" charset="0"/>
              </a:rPr>
              <a:t> USD. Marja de profit </a:t>
            </a:r>
            <a:r>
              <a:rPr lang="en-US" sz="800" dirty="0" err="1">
                <a:solidFill>
                  <a:schemeClr val="tx1"/>
                </a:solidFill>
                <a:latin typeface="Times New Roman" panose="02020603050405020304" pitchFamily="18" charset="0"/>
                <a:cs typeface="Times New Roman" panose="02020603050405020304" pitchFamily="18" charset="0"/>
              </a:rPr>
              <a:t>este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relativ</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modestă</a:t>
            </a:r>
            <a:r>
              <a:rPr lang="en-US" sz="800" dirty="0">
                <a:solidFill>
                  <a:schemeClr val="tx1"/>
                </a:solidFill>
                <a:latin typeface="Times New Roman" panose="02020603050405020304" pitchFamily="18" charset="0"/>
                <a:cs typeface="Times New Roman" panose="02020603050405020304" pitchFamily="18" charset="0"/>
              </a:rPr>
              <a:t> (≈11,4%), </a:t>
            </a:r>
            <a:r>
              <a:rPr lang="en-US" sz="800" dirty="0" err="1">
                <a:solidFill>
                  <a:schemeClr val="tx1"/>
                </a:solidFill>
                <a:latin typeface="Times New Roman" panose="02020603050405020304" pitchFamily="18" charset="0"/>
                <a:cs typeface="Times New Roman" panose="02020603050405020304" pitchFamily="18" charset="0"/>
              </a:rPr>
              <a:t>sugerând</a:t>
            </a:r>
            <a:r>
              <a:rPr lang="en-US" sz="800" dirty="0">
                <a:solidFill>
                  <a:schemeClr val="tx1"/>
                </a:solidFill>
                <a:latin typeface="Times New Roman" panose="02020603050405020304" pitchFamily="18" charset="0"/>
                <a:cs typeface="Times New Roman" panose="02020603050405020304" pitchFamily="18" charset="0"/>
              </a:rPr>
              <a:t> un </a:t>
            </a:r>
            <a:r>
              <a:rPr lang="en-US" sz="800" dirty="0" err="1">
                <a:solidFill>
                  <a:schemeClr val="tx1"/>
                </a:solidFill>
                <a:latin typeface="Times New Roman" panose="02020603050405020304" pitchFamily="18" charset="0"/>
                <a:cs typeface="Times New Roman" panose="02020603050405020304" pitchFamily="18" charset="0"/>
              </a:rPr>
              <a:t>spațiu</a:t>
            </a:r>
            <a:r>
              <a:rPr lang="en-US" sz="800" dirty="0">
                <a:solidFill>
                  <a:schemeClr val="tx1"/>
                </a:solidFill>
                <a:latin typeface="Times New Roman" panose="02020603050405020304" pitchFamily="18" charset="0"/>
                <a:cs typeface="Times New Roman" panose="02020603050405020304" pitchFamily="18" charset="0"/>
              </a:rPr>
              <a:t> de </a:t>
            </a:r>
            <a:r>
              <a:rPr lang="en-US" sz="800" dirty="0" err="1">
                <a:solidFill>
                  <a:schemeClr val="tx1"/>
                </a:solidFill>
                <a:latin typeface="Times New Roman" panose="02020603050405020304" pitchFamily="18" charset="0"/>
                <a:cs typeface="Times New Roman" panose="02020603050405020304" pitchFamily="18" charset="0"/>
              </a:rPr>
              <a:t>îmbunătățire</a:t>
            </a:r>
            <a:r>
              <a:rPr lang="en-US" sz="800" dirty="0">
                <a:solidFill>
                  <a:schemeClr val="tx1"/>
                </a:solidFill>
                <a:latin typeface="Times New Roman" panose="02020603050405020304" pitchFamily="18" charset="0"/>
                <a:cs typeface="Times New Roman" panose="02020603050405020304" pitchFamily="18" charset="0"/>
              </a:rPr>
              <a:t> a </a:t>
            </a:r>
            <a:r>
              <a:rPr lang="en-US" sz="800" dirty="0" err="1">
                <a:solidFill>
                  <a:schemeClr val="tx1"/>
                </a:solidFill>
                <a:latin typeface="Times New Roman" panose="02020603050405020304" pitchFamily="18" charset="0"/>
                <a:cs typeface="Times New Roman" panose="02020603050405020304" pitchFamily="18" charset="0"/>
              </a:rPr>
              <a:t>eficienței</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operaționale</a:t>
            </a:r>
            <a:r>
              <a:rPr lang="en-US" sz="800" dirty="0">
                <a:solidFill>
                  <a:schemeClr val="tx1"/>
                </a:solidFill>
                <a:latin typeface="Times New Roman" panose="02020603050405020304" pitchFamily="18" charset="0"/>
                <a:cs typeface="Times New Roman" panose="02020603050405020304" pitchFamily="18" charset="0"/>
              </a:rPr>
              <a:t>.</a:t>
            </a:r>
            <a:br>
              <a:rPr lang="en-US" sz="800" dirty="0">
                <a:solidFill>
                  <a:schemeClr val="tx1"/>
                </a:solidFill>
                <a:latin typeface="Times New Roman" panose="02020603050405020304" pitchFamily="18" charset="0"/>
                <a:cs typeface="Times New Roman" panose="02020603050405020304" pitchFamily="18" charset="0"/>
              </a:rPr>
            </a:br>
            <a:br>
              <a:rPr lang="en-US" sz="800" dirty="0">
                <a:solidFill>
                  <a:schemeClr val="tx1"/>
                </a:solidFill>
                <a:latin typeface="Times New Roman" panose="02020603050405020304" pitchFamily="18" charset="0"/>
                <a:cs typeface="Times New Roman" panose="02020603050405020304" pitchFamily="18" charset="0"/>
              </a:rPr>
            </a:br>
            <a:r>
              <a:rPr lang="en-US" sz="1100" b="1" dirty="0">
                <a:solidFill>
                  <a:schemeClr val="tx1"/>
                </a:solidFill>
                <a:latin typeface="Times New Roman" panose="02020603050405020304" pitchFamily="18" charset="0"/>
                <a:cs typeface="Times New Roman" panose="02020603050405020304" pitchFamily="18" charset="0"/>
              </a:rPr>
              <a:t>7.Analiza pe </a:t>
            </a:r>
            <a:r>
              <a:rPr lang="en-US" sz="1100" b="1" dirty="0" err="1">
                <a:solidFill>
                  <a:schemeClr val="tx1"/>
                </a:solidFill>
                <a:latin typeface="Times New Roman" panose="02020603050405020304" pitchFamily="18" charset="0"/>
                <a:cs typeface="Times New Roman" panose="02020603050405020304" pitchFamily="18" charset="0"/>
              </a:rPr>
              <a:t>țări</a:t>
            </a:r>
            <a:r>
              <a:rPr lang="en-US" sz="1100" b="1" dirty="0">
                <a:solidFill>
                  <a:schemeClr val="tx1"/>
                </a:solidFill>
                <a:latin typeface="Times New Roman" panose="02020603050405020304" pitchFamily="18" charset="0"/>
                <a:cs typeface="Times New Roman" panose="02020603050405020304" pitchFamily="18" charset="0"/>
              </a:rPr>
              <a:t> </a:t>
            </a:r>
            <a:r>
              <a:rPr lang="en-US" sz="1100" b="1" dirty="0" err="1">
                <a:solidFill>
                  <a:schemeClr val="tx1"/>
                </a:solidFill>
                <a:latin typeface="Times New Roman" panose="02020603050405020304" pitchFamily="18" charset="0"/>
                <a:cs typeface="Times New Roman" panose="02020603050405020304" pitchFamily="18" charset="0"/>
              </a:rPr>
              <a:t>scoate</a:t>
            </a:r>
            <a:r>
              <a:rPr lang="en-US" sz="1100" b="1" dirty="0">
                <a:solidFill>
                  <a:schemeClr val="tx1"/>
                </a:solidFill>
                <a:latin typeface="Times New Roman" panose="02020603050405020304" pitchFamily="18" charset="0"/>
                <a:cs typeface="Times New Roman" panose="02020603050405020304" pitchFamily="18" charset="0"/>
              </a:rPr>
              <a:t> </a:t>
            </a:r>
            <a:r>
              <a:rPr lang="en-US" sz="1100" b="1" dirty="0" err="1">
                <a:solidFill>
                  <a:schemeClr val="tx1"/>
                </a:solidFill>
                <a:latin typeface="Times New Roman" panose="02020603050405020304" pitchFamily="18" charset="0"/>
                <a:cs typeface="Times New Roman" panose="02020603050405020304" pitchFamily="18" charset="0"/>
              </a:rPr>
              <a:t>în</a:t>
            </a:r>
            <a:r>
              <a:rPr lang="en-US" sz="1100" b="1" dirty="0">
                <a:solidFill>
                  <a:schemeClr val="tx1"/>
                </a:solidFill>
                <a:latin typeface="Times New Roman" panose="02020603050405020304" pitchFamily="18" charset="0"/>
                <a:cs typeface="Times New Roman" panose="02020603050405020304" pitchFamily="18" charset="0"/>
              </a:rPr>
              <a:t> </a:t>
            </a:r>
            <a:r>
              <a:rPr lang="en-US" sz="1100" b="1" dirty="0" err="1">
                <a:solidFill>
                  <a:schemeClr val="tx1"/>
                </a:solidFill>
                <a:latin typeface="Times New Roman" panose="02020603050405020304" pitchFamily="18" charset="0"/>
                <a:cs typeface="Times New Roman" panose="02020603050405020304" pitchFamily="18" charset="0"/>
              </a:rPr>
              <a:t>evidență</a:t>
            </a:r>
            <a:r>
              <a:rPr lang="en-US" sz="1100" b="1" dirty="0">
                <a:solidFill>
                  <a:schemeClr val="tx1"/>
                </a:solidFill>
                <a:latin typeface="Times New Roman" panose="02020603050405020304" pitchFamily="18" charset="0"/>
                <a:cs typeface="Times New Roman" panose="02020603050405020304" pitchFamily="18" charset="0"/>
              </a:rPr>
              <a:t> </a:t>
            </a:r>
            <a:r>
              <a:rPr lang="en-US" sz="1100" b="1" dirty="0" err="1">
                <a:solidFill>
                  <a:schemeClr val="tx1"/>
                </a:solidFill>
                <a:latin typeface="Times New Roman" panose="02020603050405020304" pitchFamily="18" charset="0"/>
                <a:cs typeface="Times New Roman" panose="02020603050405020304" pitchFamily="18" charset="0"/>
              </a:rPr>
              <a:t>pierderi</a:t>
            </a:r>
            <a:r>
              <a:rPr lang="en-US" sz="1100" b="1" dirty="0">
                <a:solidFill>
                  <a:schemeClr val="tx1"/>
                </a:solidFill>
                <a:latin typeface="Times New Roman" panose="02020603050405020304" pitchFamily="18" charset="0"/>
                <a:cs typeface="Times New Roman" panose="02020603050405020304" pitchFamily="18" charset="0"/>
              </a:rPr>
              <a:t> </a:t>
            </a:r>
            <a:r>
              <a:rPr lang="en-US" sz="1100" b="1" dirty="0" err="1">
                <a:solidFill>
                  <a:schemeClr val="tx1"/>
                </a:solidFill>
                <a:latin typeface="Times New Roman" panose="02020603050405020304" pitchFamily="18" charset="0"/>
                <a:cs typeface="Times New Roman" panose="02020603050405020304" pitchFamily="18" charset="0"/>
              </a:rPr>
              <a:t>semnificative</a:t>
            </a:r>
            <a:r>
              <a:rPr lang="en-US" sz="1100" b="1" dirty="0">
                <a:solidFill>
                  <a:schemeClr val="tx1"/>
                </a:solidFill>
                <a:latin typeface="Times New Roman" panose="02020603050405020304" pitchFamily="18" charset="0"/>
                <a:cs typeface="Times New Roman" panose="02020603050405020304" pitchFamily="18" charset="0"/>
              </a:rPr>
              <a:t> </a:t>
            </a:r>
            <a:r>
              <a:rPr lang="en-US" sz="1100" b="1" dirty="0" err="1">
                <a:solidFill>
                  <a:schemeClr val="tx1"/>
                </a:solidFill>
                <a:latin typeface="Times New Roman" panose="02020603050405020304" pitchFamily="18" charset="0"/>
                <a:cs typeface="Times New Roman" panose="02020603050405020304" pitchFamily="18" charset="0"/>
              </a:rPr>
              <a:t>în</a:t>
            </a:r>
            <a:r>
              <a:rPr lang="en-US" sz="1100" b="1" dirty="0">
                <a:solidFill>
                  <a:schemeClr val="tx1"/>
                </a:solidFill>
                <a:latin typeface="Times New Roman" panose="02020603050405020304" pitchFamily="18" charset="0"/>
                <a:cs typeface="Times New Roman" panose="02020603050405020304" pitchFamily="18" charset="0"/>
              </a:rPr>
              <a:t> </a:t>
            </a:r>
            <a:r>
              <a:rPr lang="en-US" sz="1100" b="1" dirty="0" err="1">
                <a:solidFill>
                  <a:schemeClr val="tx1"/>
                </a:solidFill>
                <a:latin typeface="Times New Roman" panose="02020603050405020304" pitchFamily="18" charset="0"/>
                <a:cs typeface="Times New Roman" panose="02020603050405020304" pitchFamily="18" charset="0"/>
              </a:rPr>
              <a:t>anumite</a:t>
            </a:r>
            <a:r>
              <a:rPr lang="en-US" sz="1100" b="1" dirty="0">
                <a:solidFill>
                  <a:schemeClr val="tx1"/>
                </a:solidFill>
                <a:latin typeface="Times New Roman" panose="02020603050405020304" pitchFamily="18" charset="0"/>
                <a:cs typeface="Times New Roman" panose="02020603050405020304" pitchFamily="18" charset="0"/>
              </a:rPr>
              <a:t> </a:t>
            </a:r>
            <a:r>
              <a:rPr lang="en-US" sz="1100" b="1" dirty="0" err="1">
                <a:solidFill>
                  <a:schemeClr val="tx1"/>
                </a:solidFill>
                <a:latin typeface="Times New Roman" panose="02020603050405020304" pitchFamily="18" charset="0"/>
                <a:cs typeface="Times New Roman" panose="02020603050405020304" pitchFamily="18" charset="0"/>
              </a:rPr>
              <a:t>piețe</a:t>
            </a:r>
            <a:r>
              <a:rPr lang="en-US" sz="800" dirty="0">
                <a:solidFill>
                  <a:schemeClr val="tx1"/>
                </a:solidFill>
                <a:latin typeface="Times New Roman" panose="02020603050405020304" pitchFamily="18" charset="0"/>
                <a:cs typeface="Times New Roman" panose="02020603050405020304" pitchFamily="18" charset="0"/>
              </a:rPr>
              <a:t>, cum </a:t>
            </a:r>
            <a:r>
              <a:rPr lang="en-US" sz="800" dirty="0" err="1">
                <a:solidFill>
                  <a:schemeClr val="tx1"/>
                </a:solidFill>
                <a:latin typeface="Times New Roman" panose="02020603050405020304" pitchFamily="18" charset="0"/>
                <a:cs typeface="Times New Roman" panose="02020603050405020304" pitchFamily="18" charset="0"/>
              </a:rPr>
              <a:t>ar</a:t>
            </a:r>
            <a:r>
              <a:rPr lang="en-US" sz="800" dirty="0">
                <a:solidFill>
                  <a:schemeClr val="tx1"/>
                </a:solidFill>
                <a:latin typeface="Times New Roman" panose="02020603050405020304" pitchFamily="18" charset="0"/>
                <a:cs typeface="Times New Roman" panose="02020603050405020304" pitchFamily="18" charset="0"/>
              </a:rPr>
              <a:t> fi </a:t>
            </a:r>
            <a:r>
              <a:rPr lang="en-US" sz="800" dirty="0" err="1">
                <a:solidFill>
                  <a:schemeClr val="tx1"/>
                </a:solidFill>
                <a:latin typeface="Times New Roman" panose="02020603050405020304" pitchFamily="18" charset="0"/>
                <a:cs typeface="Times New Roman" panose="02020603050405020304" pitchFamily="18" charset="0"/>
              </a:rPr>
              <a:t>Lituania</a:t>
            </a:r>
            <a:r>
              <a:rPr lang="en-US" sz="800" dirty="0">
                <a:solidFill>
                  <a:schemeClr val="tx1"/>
                </a:solidFill>
                <a:latin typeface="Times New Roman" panose="02020603050405020304" pitchFamily="18" charset="0"/>
                <a:cs typeface="Times New Roman" panose="02020603050405020304" pitchFamily="18" charset="0"/>
              </a:rPr>
              <a:t> (-8.966 USD), </a:t>
            </a:r>
            <a:r>
              <a:rPr lang="en-US" sz="800" dirty="0" err="1">
                <a:solidFill>
                  <a:schemeClr val="tx1"/>
                </a:solidFill>
                <a:latin typeface="Times New Roman" panose="02020603050405020304" pitchFamily="18" charset="0"/>
                <a:cs typeface="Times New Roman" panose="02020603050405020304" pitchFamily="18" charset="0"/>
              </a:rPr>
              <a:t>Portugalia</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și</a:t>
            </a:r>
            <a:r>
              <a:rPr lang="en-US" sz="800" dirty="0">
                <a:solidFill>
                  <a:schemeClr val="tx1"/>
                </a:solidFill>
                <a:latin typeface="Times New Roman" panose="02020603050405020304" pitchFamily="18" charset="0"/>
                <a:cs typeface="Times New Roman" panose="02020603050405020304" pitchFamily="18" charset="0"/>
              </a:rPr>
              <a:t> Yemen. </a:t>
            </a:r>
            <a:r>
              <a:rPr lang="en-US" sz="800" dirty="0" err="1">
                <a:solidFill>
                  <a:schemeClr val="tx1"/>
                </a:solidFill>
                <a:latin typeface="Times New Roman" panose="02020603050405020304" pitchFamily="18" charset="0"/>
                <a:cs typeface="Times New Roman" panose="02020603050405020304" pitchFamily="18" charset="0"/>
              </a:rPr>
              <a:t>Aceste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piețe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generează</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în</a:t>
            </a:r>
            <a:r>
              <a:rPr lang="en-US" sz="800" dirty="0">
                <a:solidFill>
                  <a:schemeClr val="tx1"/>
                </a:solidFill>
                <a:latin typeface="Times New Roman" panose="02020603050405020304" pitchFamily="18" charset="0"/>
                <a:cs typeface="Times New Roman" panose="02020603050405020304" pitchFamily="18" charset="0"/>
              </a:rPr>
              <a:t> mod constant </a:t>
            </a:r>
            <a:r>
              <a:rPr lang="en-US" sz="800" dirty="0" err="1">
                <a:solidFill>
                  <a:schemeClr val="tx1"/>
                </a:solidFill>
                <a:latin typeface="Times New Roman" panose="02020603050405020304" pitchFamily="18" charset="0"/>
                <a:cs typeface="Times New Roman" panose="02020603050405020304" pitchFamily="18" charset="0"/>
              </a:rPr>
              <a:t>pierderi</a:t>
            </a:r>
            <a:r>
              <a:rPr lang="en-US" sz="800" dirty="0">
                <a:solidFill>
                  <a:schemeClr val="tx1"/>
                </a:solidFill>
                <a:latin typeface="Times New Roman" panose="02020603050405020304" pitchFamily="18" charset="0"/>
                <a:cs typeface="Times New Roman" panose="02020603050405020304" pitchFamily="18" charset="0"/>
              </a:rPr>
              <a:t> pe </a:t>
            </a:r>
            <a:r>
              <a:rPr lang="en-US" sz="800" dirty="0" err="1">
                <a:solidFill>
                  <a:schemeClr val="tx1"/>
                </a:solidFill>
                <a:latin typeface="Times New Roman" panose="02020603050405020304" pitchFamily="18" charset="0"/>
                <a:cs typeface="Times New Roman" panose="02020603050405020304" pitchFamily="18" charset="0"/>
              </a:rPr>
              <a:t>comandă</a:t>
            </a:r>
            <a:r>
              <a:rPr lang="en-US" sz="800" dirty="0">
                <a:solidFill>
                  <a:schemeClr val="tx1"/>
                </a:solidFill>
                <a:latin typeface="Times New Roman" panose="02020603050405020304" pitchFamily="18" charset="0"/>
                <a:cs typeface="Times New Roman" panose="02020603050405020304" pitchFamily="18" charset="0"/>
              </a:rPr>
              <a:t>, cu un profit </a:t>
            </a:r>
            <a:r>
              <a:rPr lang="en-US" sz="800" dirty="0" err="1">
                <a:solidFill>
                  <a:schemeClr val="tx1"/>
                </a:solidFill>
                <a:latin typeface="Times New Roman" panose="02020603050405020304" pitchFamily="18" charset="0"/>
                <a:cs typeface="Times New Roman" panose="02020603050405020304" pitchFamily="18" charset="0"/>
              </a:rPr>
              <a:t>mediu</a:t>
            </a:r>
            <a:r>
              <a:rPr lang="en-US" sz="800" dirty="0">
                <a:solidFill>
                  <a:schemeClr val="tx1"/>
                </a:solidFill>
                <a:latin typeface="Times New Roman" panose="02020603050405020304" pitchFamily="18" charset="0"/>
                <a:cs typeface="Times New Roman" panose="02020603050405020304" pitchFamily="18" charset="0"/>
              </a:rPr>
              <a:t> negative.</a:t>
            </a:r>
            <a:br>
              <a:rPr lang="en-US" sz="800" dirty="0">
                <a:solidFill>
                  <a:schemeClr val="tx1"/>
                </a:solidFill>
                <a:latin typeface="Times New Roman" panose="02020603050405020304" pitchFamily="18" charset="0"/>
                <a:cs typeface="Times New Roman" panose="02020603050405020304" pitchFamily="18" charset="0"/>
              </a:rPr>
            </a:br>
            <a:br>
              <a:rPr lang="en-US" sz="800" dirty="0">
                <a:solidFill>
                  <a:schemeClr val="tx1"/>
                </a:solidFill>
                <a:latin typeface="Times New Roman" panose="02020603050405020304" pitchFamily="18" charset="0"/>
                <a:cs typeface="Times New Roman" panose="02020603050405020304" pitchFamily="18" charset="0"/>
              </a:rPr>
            </a:br>
            <a:r>
              <a:rPr lang="en-US" sz="1100" b="1" dirty="0">
                <a:solidFill>
                  <a:schemeClr val="tx1"/>
                </a:solidFill>
                <a:latin typeface="Times New Roman" panose="02020603050405020304" pitchFamily="18" charset="0"/>
                <a:cs typeface="Times New Roman" panose="02020603050405020304" pitchFamily="18" charset="0"/>
              </a:rPr>
              <a:t>8.Pe </a:t>
            </a:r>
            <a:r>
              <a:rPr lang="en-US" sz="1100" b="1" dirty="0" err="1">
                <a:solidFill>
                  <a:schemeClr val="tx1"/>
                </a:solidFill>
                <a:latin typeface="Times New Roman" panose="02020603050405020304" pitchFamily="18" charset="0"/>
                <a:cs typeface="Times New Roman" panose="02020603050405020304" pitchFamily="18" charset="0"/>
              </a:rPr>
              <a:t>partea</a:t>
            </a:r>
            <a:r>
              <a:rPr lang="en-US" sz="1100" b="1" dirty="0">
                <a:solidFill>
                  <a:schemeClr val="tx1"/>
                </a:solidFill>
                <a:latin typeface="Times New Roman" panose="02020603050405020304" pitchFamily="18" charset="0"/>
                <a:cs typeface="Times New Roman" panose="02020603050405020304" pitchFamily="18" charset="0"/>
              </a:rPr>
              <a:t> de </a:t>
            </a:r>
            <a:r>
              <a:rPr lang="en-US" sz="1100" b="1" dirty="0" err="1">
                <a:solidFill>
                  <a:schemeClr val="tx1"/>
                </a:solidFill>
                <a:latin typeface="Times New Roman" panose="02020603050405020304" pitchFamily="18" charset="0"/>
                <a:cs typeface="Times New Roman" panose="02020603050405020304" pitchFamily="18" charset="0"/>
              </a:rPr>
              <a:t>produse</a:t>
            </a:r>
            <a:r>
              <a:rPr lang="en-US" sz="1100" dirty="0">
                <a:solidFill>
                  <a:schemeClr val="tx1"/>
                </a:solidFill>
                <a:latin typeface="Times New Roman" panose="02020603050405020304" pitchFamily="18" charset="0"/>
                <a:cs typeface="Times New Roman" panose="02020603050405020304" pitchFamily="18" charset="0"/>
              </a:rPr>
              <a:t>,</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telefoanele</a:t>
            </a:r>
            <a:r>
              <a:rPr lang="en-US" sz="800" dirty="0">
                <a:solidFill>
                  <a:schemeClr val="tx1"/>
                </a:solidFill>
                <a:latin typeface="Times New Roman" panose="02020603050405020304" pitchFamily="18" charset="0"/>
                <a:cs typeface="Times New Roman" panose="02020603050405020304" pitchFamily="18" charset="0"/>
              </a:rPr>
              <a:t> smart (Apple, Cisco, Motorola) </a:t>
            </a:r>
            <a:r>
              <a:rPr lang="en-US" sz="800" dirty="0" err="1">
                <a:solidFill>
                  <a:schemeClr val="tx1"/>
                </a:solidFill>
                <a:latin typeface="Times New Roman" panose="02020603050405020304" pitchFamily="18" charset="0"/>
                <a:cs typeface="Times New Roman" panose="02020603050405020304" pitchFamily="18" charset="0"/>
              </a:rPr>
              <a:t>domină</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în</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volum</a:t>
            </a:r>
            <a:r>
              <a:rPr lang="en-US" sz="800" dirty="0">
                <a:solidFill>
                  <a:schemeClr val="tx1"/>
                </a:solidFill>
                <a:latin typeface="Times New Roman" panose="02020603050405020304" pitchFamily="18" charset="0"/>
                <a:cs typeface="Times New Roman" panose="02020603050405020304" pitchFamily="18" charset="0"/>
              </a:rPr>
              <a:t> de </a:t>
            </a:r>
            <a:r>
              <a:rPr lang="en-US" sz="800" dirty="0" err="1">
                <a:solidFill>
                  <a:schemeClr val="tx1"/>
                </a:solidFill>
                <a:latin typeface="Times New Roman" panose="02020603050405020304" pitchFamily="18" charset="0"/>
                <a:cs typeface="Times New Roman" panose="02020603050405020304" pitchFamily="18" charset="0"/>
              </a:rPr>
              <a:t>vânzări</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dar</a:t>
            </a:r>
            <a:r>
              <a:rPr lang="en-US" sz="800" dirty="0">
                <a:solidFill>
                  <a:schemeClr val="tx1"/>
                </a:solidFill>
                <a:latin typeface="Times New Roman" panose="02020603050405020304" pitchFamily="18" charset="0"/>
                <a:cs typeface="Times New Roman" panose="02020603050405020304" pitchFamily="18" charset="0"/>
              </a:rPr>
              <a:t> nu </a:t>
            </a:r>
            <a:r>
              <a:rPr lang="en-US" sz="800" dirty="0" err="1">
                <a:solidFill>
                  <a:schemeClr val="tx1"/>
                </a:solidFill>
                <a:latin typeface="Times New Roman" panose="02020603050405020304" pitchFamily="18" charset="0"/>
                <a:cs typeface="Times New Roman" panose="02020603050405020304" pitchFamily="18" charset="0"/>
              </a:rPr>
              <a:t>toate</a:t>
            </a:r>
            <a:r>
              <a:rPr lang="en-US" sz="800" dirty="0">
                <a:solidFill>
                  <a:schemeClr val="tx1"/>
                </a:solidFill>
                <a:latin typeface="Times New Roman" panose="02020603050405020304" pitchFamily="18" charset="0"/>
                <a:cs typeface="Times New Roman" panose="02020603050405020304" pitchFamily="18" charset="0"/>
              </a:rPr>
              <a:t> sunt </a:t>
            </a:r>
            <a:r>
              <a:rPr lang="en-US" sz="800" dirty="0" err="1">
                <a:solidFill>
                  <a:schemeClr val="tx1"/>
                </a:solidFill>
                <a:latin typeface="Times New Roman" panose="02020603050405020304" pitchFamily="18" charset="0"/>
                <a:cs typeface="Times New Roman" panose="02020603050405020304" pitchFamily="18" charset="0"/>
              </a:rPr>
              <a:t>profitabile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Spre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exemplu</a:t>
            </a:r>
            <a:r>
              <a:rPr lang="en-US" sz="800" dirty="0">
                <a:solidFill>
                  <a:schemeClr val="tx1"/>
                </a:solidFill>
                <a:latin typeface="Times New Roman" panose="02020603050405020304" pitchFamily="18" charset="0"/>
                <a:cs typeface="Times New Roman" panose="02020603050405020304" pitchFamily="18" charset="0"/>
              </a:rPr>
              <a:t>, Apple Smart Phone are profit </a:t>
            </a:r>
            <a:r>
              <a:rPr lang="en-US" sz="800" dirty="0" err="1">
                <a:solidFill>
                  <a:schemeClr val="tx1"/>
                </a:solidFill>
                <a:latin typeface="Times New Roman" panose="02020603050405020304" pitchFamily="18" charset="0"/>
                <a:cs typeface="Times New Roman" panose="02020603050405020304" pitchFamily="18" charset="0"/>
              </a:rPr>
              <a:t>mediu</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aproape</a:t>
            </a:r>
            <a:r>
              <a:rPr lang="en-US" sz="800" dirty="0">
                <a:solidFill>
                  <a:schemeClr val="tx1"/>
                </a:solidFill>
                <a:latin typeface="Times New Roman" panose="02020603050405020304" pitchFamily="18" charset="0"/>
                <a:cs typeface="Times New Roman" panose="02020603050405020304" pitchFamily="18" charset="0"/>
              </a:rPr>
              <a:t> zero, </a:t>
            </a:r>
            <a:r>
              <a:rPr lang="en-US" sz="800" dirty="0" err="1">
                <a:solidFill>
                  <a:schemeClr val="tx1"/>
                </a:solidFill>
                <a:latin typeface="Times New Roman" panose="02020603050405020304" pitchFamily="18" charset="0"/>
                <a:cs typeface="Times New Roman" panose="02020603050405020304" pitchFamily="18" charset="0"/>
              </a:rPr>
              <a:t>în</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ciuda</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cifrei</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mari</a:t>
            </a:r>
            <a:r>
              <a:rPr lang="en-US" sz="800" dirty="0">
                <a:solidFill>
                  <a:schemeClr val="tx1"/>
                </a:solidFill>
                <a:latin typeface="Times New Roman" panose="02020603050405020304" pitchFamily="18" charset="0"/>
                <a:cs typeface="Times New Roman" panose="02020603050405020304" pitchFamily="18" charset="0"/>
              </a:rPr>
              <a:t> de </a:t>
            </a:r>
            <a:r>
              <a:rPr lang="en-US" sz="800" dirty="0" err="1">
                <a:solidFill>
                  <a:schemeClr val="tx1"/>
                </a:solidFill>
                <a:latin typeface="Times New Roman" panose="02020603050405020304" pitchFamily="18" charset="0"/>
                <a:cs typeface="Times New Roman" panose="02020603050405020304" pitchFamily="18" charset="0"/>
              </a:rPr>
              <a:t>vânzări</a:t>
            </a:r>
            <a:r>
              <a:rPr lang="en-US" sz="800" dirty="0">
                <a:solidFill>
                  <a:schemeClr val="tx1"/>
                </a:solidFill>
                <a:latin typeface="Times New Roman" panose="02020603050405020304" pitchFamily="18" charset="0"/>
                <a:cs typeface="Times New Roman" panose="02020603050405020304" pitchFamily="18" charset="0"/>
              </a:rPr>
              <a:t>. </a:t>
            </a:r>
            <a:r>
              <a:rPr lang="en-US" sz="800" b="1" dirty="0" err="1">
                <a:solidFill>
                  <a:schemeClr val="tx1"/>
                </a:solidFill>
                <a:latin typeface="Times New Roman" panose="02020603050405020304" pitchFamily="18" charset="0"/>
                <a:cs typeface="Times New Roman" panose="02020603050405020304" pitchFamily="18" charset="0"/>
              </a:rPr>
              <a:t>Subcategoriile</a:t>
            </a:r>
            <a:r>
              <a:rPr lang="en-US" sz="800" b="1" dirty="0">
                <a:solidFill>
                  <a:schemeClr val="tx1"/>
                </a:solidFill>
                <a:latin typeface="Times New Roman" panose="02020603050405020304" pitchFamily="18" charset="0"/>
                <a:cs typeface="Times New Roman" panose="02020603050405020304" pitchFamily="18" charset="0"/>
              </a:rPr>
              <a:t> Appliances </a:t>
            </a:r>
            <a:r>
              <a:rPr lang="en-US" sz="800" b="1" dirty="0" err="1">
                <a:solidFill>
                  <a:schemeClr val="tx1"/>
                </a:solidFill>
                <a:latin typeface="Times New Roman" panose="02020603050405020304" pitchFamily="18" charset="0"/>
                <a:cs typeface="Times New Roman" panose="02020603050405020304" pitchFamily="18" charset="0"/>
              </a:rPr>
              <a:t>și</a:t>
            </a:r>
            <a:r>
              <a:rPr lang="en-US" sz="800" b="1" dirty="0">
                <a:solidFill>
                  <a:schemeClr val="tx1"/>
                </a:solidFill>
                <a:latin typeface="Times New Roman" panose="02020603050405020304" pitchFamily="18" charset="0"/>
                <a:cs typeface="Times New Roman" panose="02020603050405020304" pitchFamily="18" charset="0"/>
              </a:rPr>
              <a:t> Accessories</a:t>
            </a:r>
            <a:r>
              <a:rPr lang="en-US" sz="800" dirty="0">
                <a:solidFill>
                  <a:schemeClr val="tx1"/>
                </a:solidFill>
                <a:latin typeface="Times New Roman" panose="02020603050405020304" pitchFamily="18" charset="0"/>
                <a:cs typeface="Times New Roman" panose="02020603050405020304" pitchFamily="18" charset="0"/>
              </a:rPr>
              <a:t> se </a:t>
            </a:r>
            <a:r>
              <a:rPr lang="en-US" sz="800" dirty="0" err="1">
                <a:solidFill>
                  <a:schemeClr val="tx1"/>
                </a:solidFill>
                <a:latin typeface="Times New Roman" panose="02020603050405020304" pitchFamily="18" charset="0"/>
                <a:cs typeface="Times New Roman" panose="02020603050405020304" pitchFamily="18" charset="0"/>
              </a:rPr>
              <a:t>evidențiază</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prin</a:t>
            </a:r>
            <a:r>
              <a:rPr lang="en-US" sz="800" dirty="0">
                <a:solidFill>
                  <a:schemeClr val="tx1"/>
                </a:solidFill>
                <a:latin typeface="Times New Roman" panose="02020603050405020304" pitchFamily="18" charset="0"/>
                <a:cs typeface="Times New Roman" panose="02020603050405020304" pitchFamily="18" charset="0"/>
              </a:rPr>
              <a:t> cel </a:t>
            </a:r>
            <a:r>
              <a:rPr lang="en-US" sz="800" dirty="0" err="1">
                <a:solidFill>
                  <a:schemeClr val="tx1"/>
                </a:solidFill>
                <a:latin typeface="Times New Roman" panose="02020603050405020304" pitchFamily="18" charset="0"/>
                <a:cs typeface="Times New Roman" panose="02020603050405020304" pitchFamily="18" charset="0"/>
              </a:rPr>
              <a:t>mai</a:t>
            </a:r>
            <a:r>
              <a:rPr lang="en-US" sz="800" dirty="0">
                <a:solidFill>
                  <a:schemeClr val="tx1"/>
                </a:solidFill>
                <a:latin typeface="Times New Roman" panose="02020603050405020304" pitchFamily="18" charset="0"/>
                <a:cs typeface="Times New Roman" panose="02020603050405020304" pitchFamily="18" charset="0"/>
              </a:rPr>
              <a:t> mare profit </a:t>
            </a:r>
            <a:r>
              <a:rPr lang="en-US" sz="800" dirty="0" err="1">
                <a:solidFill>
                  <a:schemeClr val="tx1"/>
                </a:solidFill>
                <a:latin typeface="Times New Roman" panose="02020603050405020304" pitchFamily="18" charset="0"/>
                <a:cs typeface="Times New Roman" panose="02020603050405020304" pitchFamily="18" charset="0"/>
              </a:rPr>
              <a:t>mediu</a:t>
            </a:r>
            <a:r>
              <a:rPr lang="en-US" sz="800" dirty="0">
                <a:solidFill>
                  <a:schemeClr val="tx1"/>
                </a:solidFill>
                <a:latin typeface="Times New Roman" panose="02020603050405020304" pitchFamily="18" charset="0"/>
                <a:cs typeface="Times New Roman" panose="02020603050405020304" pitchFamily="18" charset="0"/>
              </a:rPr>
              <a:t> pe </a:t>
            </a:r>
            <a:r>
              <a:rPr lang="en-US" sz="800" dirty="0" err="1">
                <a:solidFill>
                  <a:schemeClr val="tx1"/>
                </a:solidFill>
                <a:latin typeface="Times New Roman" panose="02020603050405020304" pitchFamily="18" charset="0"/>
                <a:cs typeface="Times New Roman" panose="02020603050405020304" pitchFamily="18" charset="0"/>
              </a:rPr>
              <a:t>comandă</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indicând</a:t>
            </a:r>
            <a:r>
              <a:rPr lang="en-US" sz="800" dirty="0">
                <a:solidFill>
                  <a:schemeClr val="tx1"/>
                </a:solidFill>
                <a:latin typeface="Times New Roman" panose="02020603050405020304" pitchFamily="18" charset="0"/>
                <a:cs typeface="Times New Roman" panose="02020603050405020304" pitchFamily="18" charset="0"/>
              </a:rPr>
              <a:t> o </a:t>
            </a:r>
            <a:r>
              <a:rPr lang="en-US" sz="800" dirty="0" err="1">
                <a:solidFill>
                  <a:schemeClr val="tx1"/>
                </a:solidFill>
                <a:latin typeface="Times New Roman" panose="02020603050405020304" pitchFamily="18" charset="0"/>
                <a:cs typeface="Times New Roman" panose="02020603050405020304" pitchFamily="18" charset="0"/>
              </a:rPr>
              <a:t>valoare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adăugată</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ridicată</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și</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potențial</a:t>
            </a:r>
            <a:r>
              <a:rPr lang="en-US" sz="800" dirty="0">
                <a:solidFill>
                  <a:schemeClr val="tx1"/>
                </a:solidFill>
                <a:latin typeface="Times New Roman" panose="02020603050405020304" pitchFamily="18" charset="0"/>
                <a:cs typeface="Times New Roman" panose="02020603050405020304" pitchFamily="18" charset="0"/>
              </a:rPr>
              <a:t> de </a:t>
            </a:r>
            <a:r>
              <a:rPr lang="en-US" sz="800" dirty="0" err="1">
                <a:solidFill>
                  <a:schemeClr val="tx1"/>
                </a:solidFill>
                <a:latin typeface="Times New Roman" panose="02020603050405020304" pitchFamily="18" charset="0"/>
                <a:cs typeface="Times New Roman" panose="02020603050405020304" pitchFamily="18" charset="0"/>
              </a:rPr>
              <a:t>extindere</a:t>
            </a:r>
            <a:r>
              <a:rPr lang="en-US" sz="800" dirty="0">
                <a:solidFill>
                  <a:schemeClr val="tx1"/>
                </a:solidFill>
                <a:latin typeface="Times New Roman" panose="02020603050405020304" pitchFamily="18" charset="0"/>
                <a:cs typeface="Times New Roman" panose="02020603050405020304" pitchFamily="18" charset="0"/>
              </a:rPr>
              <a:t>.</a:t>
            </a:r>
            <a:br>
              <a:rPr lang="en-US" sz="800" dirty="0">
                <a:solidFill>
                  <a:schemeClr val="tx1"/>
                </a:solidFill>
                <a:latin typeface="Times New Roman" panose="02020603050405020304" pitchFamily="18" charset="0"/>
                <a:cs typeface="Times New Roman" panose="02020603050405020304" pitchFamily="18" charset="0"/>
              </a:rPr>
            </a:br>
            <a:br>
              <a:rPr lang="en-US" sz="800" dirty="0">
                <a:solidFill>
                  <a:schemeClr val="tx1"/>
                </a:solidFill>
                <a:latin typeface="Times New Roman" panose="02020603050405020304" pitchFamily="18" charset="0"/>
                <a:cs typeface="Times New Roman" panose="02020603050405020304" pitchFamily="18" charset="0"/>
              </a:rPr>
            </a:br>
            <a:r>
              <a:rPr lang="en-US" sz="1100" b="1" dirty="0">
                <a:solidFill>
                  <a:schemeClr val="tx1"/>
                </a:solidFill>
                <a:latin typeface="Times New Roman" panose="02020603050405020304" pitchFamily="18" charset="0"/>
                <a:cs typeface="Times New Roman" panose="02020603050405020304" pitchFamily="18" charset="0"/>
              </a:rPr>
              <a:t>9.Distribuția </a:t>
            </a:r>
            <a:r>
              <a:rPr lang="en-US" sz="1100" b="1" dirty="0" err="1">
                <a:solidFill>
                  <a:schemeClr val="tx1"/>
                </a:solidFill>
                <a:latin typeface="Times New Roman" panose="02020603050405020304" pitchFamily="18" charset="0"/>
                <a:cs typeface="Times New Roman" panose="02020603050405020304" pitchFamily="18" charset="0"/>
              </a:rPr>
              <a:t>profitabilității</a:t>
            </a:r>
            <a:r>
              <a:rPr lang="en-US" sz="1100" b="1" dirty="0">
                <a:solidFill>
                  <a:schemeClr val="tx1"/>
                </a:solidFill>
                <a:latin typeface="Times New Roman" panose="02020603050405020304" pitchFamily="18" charset="0"/>
                <a:cs typeface="Times New Roman" panose="02020603050405020304" pitchFamily="18" charset="0"/>
              </a:rPr>
              <a:t> </a:t>
            </a:r>
            <a:r>
              <a:rPr lang="en-US" sz="1100" b="1" dirty="0" err="1">
                <a:solidFill>
                  <a:schemeClr val="tx1"/>
                </a:solidFill>
                <a:latin typeface="Times New Roman" panose="02020603050405020304" pitchFamily="18" charset="0"/>
                <a:cs typeface="Times New Roman" panose="02020603050405020304" pitchFamily="18" charset="0"/>
              </a:rPr>
              <a:t>globale</a:t>
            </a:r>
            <a:r>
              <a:rPr lang="en-US" sz="1100" b="1" dirty="0">
                <a:solidFill>
                  <a:schemeClr val="tx1"/>
                </a:solidFill>
                <a:latin typeface="Times New Roman" panose="02020603050405020304" pitchFamily="18" charset="0"/>
                <a:cs typeface="Times New Roman" panose="02020603050405020304" pitchFamily="18" charset="0"/>
              </a:rPr>
              <a:t> </a:t>
            </a:r>
            <a:r>
              <a:rPr lang="en-US" sz="800" b="1" dirty="0" err="1">
                <a:solidFill>
                  <a:schemeClr val="tx1"/>
                </a:solidFill>
                <a:latin typeface="Times New Roman" panose="02020603050405020304" pitchFamily="18" charset="0"/>
                <a:cs typeface="Times New Roman" panose="02020603050405020304" pitchFamily="18" charset="0"/>
              </a:rPr>
              <a:t>arată</a:t>
            </a:r>
            <a:r>
              <a:rPr lang="en-US" sz="800" b="1" dirty="0">
                <a:solidFill>
                  <a:schemeClr val="tx1"/>
                </a:solidFill>
                <a:latin typeface="Times New Roman" panose="02020603050405020304" pitchFamily="18" charset="0"/>
                <a:cs typeface="Times New Roman" panose="02020603050405020304" pitchFamily="18" charset="0"/>
              </a:rPr>
              <a:t> </a:t>
            </a:r>
            <a:r>
              <a:rPr lang="en-US" sz="800" b="1" dirty="0" err="1">
                <a:solidFill>
                  <a:schemeClr val="tx1"/>
                </a:solidFill>
                <a:latin typeface="Times New Roman" panose="02020603050405020304" pitchFamily="18" charset="0"/>
                <a:cs typeface="Times New Roman" panose="02020603050405020304" pitchFamily="18" charset="0"/>
              </a:rPr>
              <a:t>că</a:t>
            </a:r>
            <a:r>
              <a:rPr lang="en-US" sz="800" b="1" dirty="0">
                <a:solidFill>
                  <a:schemeClr val="tx1"/>
                </a:solidFill>
                <a:latin typeface="Times New Roman" panose="02020603050405020304" pitchFamily="18" charset="0"/>
                <a:cs typeface="Times New Roman" panose="02020603050405020304" pitchFamily="18" charset="0"/>
              </a:rPr>
              <a:t> </a:t>
            </a:r>
            <a:r>
              <a:rPr lang="en-US" sz="800" b="1" dirty="0" err="1">
                <a:solidFill>
                  <a:schemeClr val="tx1"/>
                </a:solidFill>
                <a:latin typeface="Times New Roman" panose="02020603050405020304" pitchFamily="18" charset="0"/>
                <a:cs typeface="Times New Roman" panose="02020603050405020304" pitchFamily="18" charset="0"/>
              </a:rPr>
              <a:t>doar</a:t>
            </a:r>
            <a:r>
              <a:rPr lang="en-US" sz="800" b="1" dirty="0">
                <a:solidFill>
                  <a:schemeClr val="tx1"/>
                </a:solidFill>
                <a:latin typeface="Times New Roman" panose="02020603050405020304" pitchFamily="18" charset="0"/>
                <a:cs typeface="Times New Roman" panose="02020603050405020304" pitchFamily="18" charset="0"/>
              </a:rPr>
              <a:t> o </a:t>
            </a:r>
            <a:r>
              <a:rPr lang="en-US" sz="800" b="1" dirty="0" err="1">
                <a:solidFill>
                  <a:schemeClr val="tx1"/>
                </a:solidFill>
                <a:latin typeface="Times New Roman" panose="02020603050405020304" pitchFamily="18" charset="0"/>
                <a:cs typeface="Times New Roman" panose="02020603050405020304" pitchFamily="18" charset="0"/>
              </a:rPr>
              <a:t>parte</a:t>
            </a:r>
            <a:r>
              <a:rPr lang="en-US" sz="800" b="1" dirty="0">
                <a:solidFill>
                  <a:schemeClr val="tx1"/>
                </a:solidFill>
                <a:latin typeface="Times New Roman" panose="02020603050405020304" pitchFamily="18" charset="0"/>
                <a:cs typeface="Times New Roman" panose="02020603050405020304" pitchFamily="18" charset="0"/>
              </a:rPr>
              <a:t> din </a:t>
            </a:r>
            <a:r>
              <a:rPr lang="en-US" sz="800" b="1" dirty="0" err="1">
                <a:solidFill>
                  <a:schemeClr val="tx1"/>
                </a:solidFill>
                <a:latin typeface="Times New Roman" panose="02020603050405020304" pitchFamily="18" charset="0"/>
                <a:cs typeface="Times New Roman" panose="02020603050405020304" pitchFamily="18" charset="0"/>
              </a:rPr>
              <a:t>portofoliu</a:t>
            </a:r>
            <a:r>
              <a:rPr lang="en-US" sz="800" b="1" dirty="0">
                <a:solidFill>
                  <a:schemeClr val="tx1"/>
                </a:solidFill>
                <a:latin typeface="Times New Roman" panose="02020603050405020304" pitchFamily="18" charset="0"/>
                <a:cs typeface="Times New Roman" panose="02020603050405020304" pitchFamily="18" charset="0"/>
              </a:rPr>
              <a:t> </a:t>
            </a:r>
            <a:r>
              <a:rPr lang="en-US" sz="800" b="1" dirty="0" err="1">
                <a:solidFill>
                  <a:schemeClr val="tx1"/>
                </a:solidFill>
                <a:latin typeface="Times New Roman" panose="02020603050405020304" pitchFamily="18" charset="0"/>
                <a:cs typeface="Times New Roman" panose="02020603050405020304" pitchFamily="18" charset="0"/>
              </a:rPr>
              <a:t>aduce</a:t>
            </a:r>
            <a:r>
              <a:rPr lang="en-US" sz="800" b="1" dirty="0">
                <a:solidFill>
                  <a:schemeClr val="tx1"/>
                </a:solidFill>
                <a:latin typeface="Times New Roman" panose="02020603050405020304" pitchFamily="18" charset="0"/>
                <a:cs typeface="Times New Roman" panose="02020603050405020304" pitchFamily="18" charset="0"/>
              </a:rPr>
              <a:t> un profit real</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Avem</a:t>
            </a:r>
            <a:r>
              <a:rPr lang="en-US" sz="800" dirty="0">
                <a:solidFill>
                  <a:schemeClr val="tx1"/>
                </a:solidFill>
                <a:latin typeface="Times New Roman" panose="02020603050405020304" pitchFamily="18" charset="0"/>
                <a:cs typeface="Times New Roman" panose="02020603050405020304" pitchFamily="18" charset="0"/>
              </a:rPr>
              <a:t> o </a:t>
            </a:r>
            <a:r>
              <a:rPr lang="en-US" sz="800" dirty="0" err="1">
                <a:solidFill>
                  <a:schemeClr val="tx1"/>
                </a:solidFill>
                <a:latin typeface="Times New Roman" panose="02020603050405020304" pitchFamily="18" charset="0"/>
                <a:cs typeface="Times New Roman" panose="02020603050405020304" pitchFamily="18" charset="0"/>
              </a:rPr>
              <a:t>proporție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importantă</a:t>
            </a:r>
            <a:r>
              <a:rPr lang="en-US" sz="800" dirty="0">
                <a:solidFill>
                  <a:schemeClr val="tx1"/>
                </a:solidFill>
                <a:latin typeface="Times New Roman" panose="02020603050405020304" pitchFamily="18" charset="0"/>
                <a:cs typeface="Times New Roman" panose="02020603050405020304" pitchFamily="18" charset="0"/>
              </a:rPr>
              <a:t> de </a:t>
            </a:r>
            <a:r>
              <a:rPr lang="en-US" sz="800" dirty="0" err="1">
                <a:solidFill>
                  <a:schemeClr val="tx1"/>
                </a:solidFill>
                <a:latin typeface="Times New Roman" panose="02020603050405020304" pitchFamily="18" charset="0"/>
                <a:cs typeface="Times New Roman" panose="02020603050405020304" pitchFamily="18" charset="0"/>
              </a:rPr>
              <a:t>comenzi</a:t>
            </a:r>
            <a:r>
              <a:rPr lang="en-US" sz="800" dirty="0">
                <a:solidFill>
                  <a:schemeClr val="tx1"/>
                </a:solidFill>
                <a:latin typeface="Times New Roman" panose="02020603050405020304" pitchFamily="18" charset="0"/>
                <a:cs typeface="Times New Roman" panose="02020603050405020304" pitchFamily="18" charset="0"/>
              </a:rPr>
              <a:t> cu </a:t>
            </a:r>
            <a:r>
              <a:rPr lang="en-US" sz="800" dirty="0" err="1">
                <a:solidFill>
                  <a:schemeClr val="tx1"/>
                </a:solidFill>
                <a:latin typeface="Times New Roman" panose="02020603050405020304" pitchFamily="18" charset="0"/>
                <a:cs typeface="Times New Roman" panose="02020603050405020304" pitchFamily="18" charset="0"/>
              </a:rPr>
              <a:t>profitabilitate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redusă</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sau</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chiar</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negativă</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ceea</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ce</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afectează</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performanța</a:t>
            </a:r>
            <a:r>
              <a:rPr lang="en-US" sz="800" dirty="0">
                <a:solidFill>
                  <a:schemeClr val="tx1"/>
                </a:solidFill>
                <a:latin typeface="Times New Roman" panose="02020603050405020304" pitchFamily="18" charset="0"/>
                <a:cs typeface="Times New Roman" panose="02020603050405020304" pitchFamily="18" charset="0"/>
              </a:rPr>
              <a:t> </a:t>
            </a:r>
            <a:r>
              <a:rPr lang="en-US" sz="800" dirty="0" err="1">
                <a:solidFill>
                  <a:schemeClr val="tx1"/>
                </a:solidFill>
                <a:latin typeface="Times New Roman" panose="02020603050405020304" pitchFamily="18" charset="0"/>
                <a:cs typeface="Times New Roman" panose="02020603050405020304" pitchFamily="18" charset="0"/>
              </a:rPr>
              <a:t>generală</a:t>
            </a:r>
            <a:r>
              <a:rPr lang="en-US" sz="800" dirty="0">
                <a:solidFill>
                  <a:schemeClr val="tx1"/>
                </a:solidFill>
                <a:latin typeface="Times New Roman" panose="02020603050405020304" pitchFamily="18" charset="0"/>
                <a:cs typeface="Times New Roman" panose="02020603050405020304" pitchFamily="18" charset="0"/>
              </a:rPr>
              <a:t>.</a:t>
            </a:r>
            <a:br>
              <a:rPr lang="en-US" sz="900" dirty="0">
                <a:solidFill>
                  <a:schemeClr val="tx1"/>
                </a:solidFill>
              </a:rPr>
            </a:br>
            <a:endParaRPr sz="9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58"/>
                                        </p:tgtEl>
                                        <p:attrNameLst>
                                          <p:attrName>style.visibility</p:attrName>
                                        </p:attrNameLst>
                                      </p:cBhvr>
                                      <p:to>
                                        <p:strVal val="visible"/>
                                      </p:to>
                                    </p:set>
                                    <p:anim calcmode="lin" valueType="num">
                                      <p:cBhvr additive="base">
                                        <p:cTn id="7" dur="1000"/>
                                        <p:tgtEl>
                                          <p:spTgt spid="7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pic>
        <p:nvPicPr>
          <p:cNvPr id="1601" name="Google Shape;1601;p99"/>
          <p:cNvPicPr preferRelativeResize="0"/>
          <p:nvPr/>
        </p:nvPicPr>
        <p:blipFill rotWithShape="1">
          <a:blip r:embed="rId3">
            <a:alphaModFix/>
          </a:blip>
          <a:srcRect t="199" b="209"/>
          <a:stretch/>
        </p:blipFill>
        <p:spPr>
          <a:xfrm>
            <a:off x="6070450" y="0"/>
            <a:ext cx="3073551" cy="5143500"/>
          </a:xfrm>
          <a:prstGeom prst="rect">
            <a:avLst/>
          </a:prstGeom>
          <a:noFill/>
          <a:ln>
            <a:noFill/>
          </a:ln>
        </p:spPr>
      </p:pic>
      <p:sp>
        <p:nvSpPr>
          <p:cNvPr id="8" name="TextBox 7">
            <a:extLst>
              <a:ext uri="{FF2B5EF4-FFF2-40B4-BE49-F238E27FC236}">
                <a16:creationId xmlns:a16="http://schemas.microsoft.com/office/drawing/2014/main" id="{9162C215-056B-053C-F891-BE8A86D00381}"/>
              </a:ext>
            </a:extLst>
          </p:cNvPr>
          <p:cNvSpPr txBox="1"/>
          <p:nvPr/>
        </p:nvSpPr>
        <p:spPr>
          <a:xfrm>
            <a:off x="0" y="0"/>
            <a:ext cx="5957454" cy="3785652"/>
          </a:xfrm>
          <a:prstGeom prst="rect">
            <a:avLst/>
          </a:prstGeom>
          <a:noFill/>
        </p:spPr>
        <p:txBody>
          <a:bodyPr wrap="square">
            <a:spAutoFit/>
          </a:bodyPr>
          <a:lstStyle/>
          <a:p>
            <a:pPr>
              <a:buFont typeface="+mj-lt"/>
              <a:buAutoNum type="arabicPeriod"/>
            </a:pPr>
            <a:r>
              <a:rPr lang="en-US" sz="1000" b="1" dirty="0" err="1">
                <a:latin typeface="Times New Roman" panose="02020603050405020304" pitchFamily="18" charset="0"/>
                <a:cs typeface="Times New Roman" panose="02020603050405020304" pitchFamily="18" charset="0"/>
              </a:rPr>
              <a:t>Investiții</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direcționate</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în</a:t>
            </a:r>
            <a:r>
              <a:rPr lang="en-US" sz="1000" b="1" dirty="0">
                <a:latin typeface="Times New Roman" panose="02020603050405020304" pitchFamily="18" charset="0"/>
                <a:cs typeface="Times New Roman" panose="02020603050405020304" pitchFamily="18" charset="0"/>
              </a:rPr>
              <a:t> APAC </a:t>
            </a:r>
            <a:r>
              <a:rPr lang="en-US" sz="1000" b="1" dirty="0" err="1">
                <a:latin typeface="Times New Roman" panose="02020603050405020304" pitchFamily="18" charset="0"/>
                <a:cs typeface="Times New Roman" panose="02020603050405020304" pitchFamily="18" charset="0"/>
              </a:rPr>
              <a:t>pentru</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consolidarea</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poziției</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dominante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prin</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îmbunătățirea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infrastructurii</a:t>
            </a:r>
            <a:r>
              <a:rPr lang="en-US" sz="1000" dirty="0">
                <a:latin typeface="Times New Roman" panose="02020603050405020304" pitchFamily="18" charset="0"/>
                <a:cs typeface="Times New Roman" panose="02020603050405020304" pitchFamily="18" charset="0"/>
              </a:rPr>
              <a:t> de </a:t>
            </a:r>
            <a:r>
              <a:rPr lang="en-US" sz="1000" dirty="0" err="1">
                <a:latin typeface="Times New Roman" panose="02020603050405020304" pitchFamily="18" charset="0"/>
                <a:cs typeface="Times New Roman" panose="02020603050405020304" pitchFamily="18" charset="0"/>
              </a:rPr>
              <a:t>livrare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și</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personalizarea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ofertelor</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pentru</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segmentele</a:t>
            </a:r>
            <a:r>
              <a:rPr lang="en-US" sz="1000" dirty="0">
                <a:latin typeface="Times New Roman" panose="02020603050405020304" pitchFamily="18" charset="0"/>
                <a:cs typeface="Times New Roman" panose="02020603050405020304" pitchFamily="18" charset="0"/>
              </a:rPr>
              <a:t> cu cel </a:t>
            </a:r>
            <a:r>
              <a:rPr lang="en-US" sz="1000" dirty="0" err="1">
                <a:latin typeface="Times New Roman" panose="02020603050405020304" pitchFamily="18" charset="0"/>
                <a:cs typeface="Times New Roman" panose="02020603050405020304" pitchFamily="18" charset="0"/>
              </a:rPr>
              <a:t>mai</a:t>
            </a:r>
            <a:r>
              <a:rPr lang="en-US" sz="1000" dirty="0">
                <a:latin typeface="Times New Roman" panose="02020603050405020304" pitchFamily="18" charset="0"/>
                <a:cs typeface="Times New Roman" panose="02020603050405020304" pitchFamily="18" charset="0"/>
              </a:rPr>
              <a:t> mare </a:t>
            </a:r>
            <a:r>
              <a:rPr lang="en-US" sz="1000" dirty="0" err="1">
                <a:latin typeface="Times New Roman" panose="02020603050405020304" pitchFamily="18" charset="0"/>
                <a:cs typeface="Times New Roman" panose="02020603050405020304" pitchFamily="18" charset="0"/>
              </a:rPr>
              <a:t>impact,spre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exemplu</a:t>
            </a:r>
            <a:r>
              <a:rPr lang="en-US" sz="1000" dirty="0">
                <a:latin typeface="Times New Roman" panose="02020603050405020304" pitchFamily="18" charset="0"/>
                <a:cs typeface="Times New Roman" panose="02020603050405020304" pitchFamily="18" charset="0"/>
              </a:rPr>
              <a:t> Consumer. </a:t>
            </a:r>
            <a:r>
              <a:rPr lang="en-US" sz="1000" dirty="0" err="1">
                <a:latin typeface="Times New Roman" panose="02020603050405020304" pitchFamily="18" charset="0"/>
                <a:cs typeface="Times New Roman" panose="02020603050405020304" pitchFamily="18" charset="0"/>
              </a:rPr>
              <a:t>Aceasta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ar</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permite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transformarea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volumului</a:t>
            </a:r>
            <a:r>
              <a:rPr lang="en-US" sz="1000" dirty="0">
                <a:latin typeface="Times New Roman" panose="02020603050405020304" pitchFamily="18" charset="0"/>
                <a:cs typeface="Times New Roman" panose="02020603050405020304" pitchFamily="18" charset="0"/>
              </a:rPr>
              <a:t> mare </a:t>
            </a:r>
            <a:r>
              <a:rPr lang="en-US" sz="1000" dirty="0" err="1">
                <a:latin typeface="Times New Roman" panose="02020603050405020304" pitchFamily="18" charset="0"/>
                <a:cs typeface="Times New Roman" panose="02020603050405020304" pitchFamily="18" charset="0"/>
              </a:rPr>
              <a:t>în</a:t>
            </a:r>
            <a:r>
              <a:rPr lang="en-US" sz="1000" dirty="0">
                <a:latin typeface="Times New Roman" panose="02020603050405020304" pitchFamily="18" charset="0"/>
                <a:cs typeface="Times New Roman" panose="02020603050405020304" pitchFamily="18" charset="0"/>
              </a:rPr>
              <a:t> profit superior.</a:t>
            </a:r>
          </a:p>
          <a:p>
            <a:pPr>
              <a:buFont typeface="+mj-lt"/>
              <a:buAutoNum type="arabicPeriod"/>
            </a:pPr>
            <a:r>
              <a:rPr lang="en-US" sz="1000" b="1" dirty="0" err="1">
                <a:latin typeface="Times New Roman" panose="02020603050405020304" pitchFamily="18" charset="0"/>
                <a:cs typeface="Times New Roman" panose="02020603050405020304" pitchFamily="18" charset="0"/>
              </a:rPr>
              <a:t>Extinderea</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strategiilor</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eficiente</a:t>
            </a:r>
            <a:r>
              <a:rPr lang="en-US" sz="1000" b="1" dirty="0">
                <a:latin typeface="Times New Roman" panose="02020603050405020304" pitchFamily="18" charset="0"/>
                <a:cs typeface="Times New Roman" panose="02020603050405020304" pitchFamily="18" charset="0"/>
              </a:rPr>
              <a:t> din Canada </a:t>
            </a:r>
            <a:r>
              <a:rPr lang="en-US" sz="1000" b="1" dirty="0" err="1">
                <a:latin typeface="Times New Roman" panose="02020603050405020304" pitchFamily="18" charset="0"/>
                <a:cs typeface="Times New Roman" panose="02020603050405020304" pitchFamily="18" charset="0"/>
              </a:rPr>
              <a:t>către</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alte</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regiuni</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în</a:t>
            </a:r>
            <a:r>
              <a:rPr lang="en-US" sz="1000" dirty="0">
                <a:latin typeface="Times New Roman" panose="02020603050405020304" pitchFamily="18" charset="0"/>
                <a:cs typeface="Times New Roman" panose="02020603050405020304" pitchFamily="18" charset="0"/>
              </a:rPr>
              <a:t> special </a:t>
            </a:r>
            <a:r>
              <a:rPr lang="en-US" sz="1000" dirty="0" err="1">
                <a:latin typeface="Times New Roman" panose="02020603050405020304" pitchFamily="18" charset="0"/>
                <a:cs typeface="Times New Roman" panose="02020603050405020304" pitchFamily="18" charset="0"/>
              </a:rPr>
              <a:t>în</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ceea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ce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privește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livrarea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rapidă</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și</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optimizarea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costurilor</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operaționale</a:t>
            </a:r>
            <a:r>
              <a:rPr lang="en-US" sz="1000" dirty="0">
                <a:latin typeface="Times New Roman" panose="02020603050405020304" pitchFamily="18" charset="0"/>
                <a:cs typeface="Times New Roman" panose="02020603050405020304" pitchFamily="18" charset="0"/>
              </a:rPr>
              <a:t>. Canada </a:t>
            </a:r>
            <a:r>
              <a:rPr lang="en-US" sz="1000" dirty="0" err="1">
                <a:latin typeface="Times New Roman" panose="02020603050405020304" pitchFamily="18" charset="0"/>
                <a:cs typeface="Times New Roman" panose="02020603050405020304" pitchFamily="18" charset="0"/>
              </a:rPr>
              <a:t>poate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servi</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drept</a:t>
            </a:r>
            <a:r>
              <a:rPr lang="en-US" sz="1000" dirty="0">
                <a:latin typeface="Times New Roman" panose="02020603050405020304" pitchFamily="18" charset="0"/>
                <a:cs typeface="Times New Roman" panose="02020603050405020304" pitchFamily="18" charset="0"/>
              </a:rPr>
              <a:t> model de </a:t>
            </a:r>
            <a:r>
              <a:rPr lang="en-US" sz="1000" dirty="0" err="1">
                <a:latin typeface="Times New Roman" panose="02020603050405020304" pitchFamily="18" charset="0"/>
                <a:cs typeface="Times New Roman" panose="02020603050405020304" pitchFamily="18" charset="0"/>
              </a:rPr>
              <a:t>bune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practici</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logistice</a:t>
            </a:r>
            <a:r>
              <a:rPr lang="en-US" sz="1000" dirty="0">
                <a:latin typeface="Times New Roman" panose="02020603050405020304" pitchFamily="18" charset="0"/>
                <a:cs typeface="Times New Roman" panose="02020603050405020304" pitchFamily="18" charset="0"/>
              </a:rPr>
              <a:t>.</a:t>
            </a:r>
          </a:p>
          <a:p>
            <a:pPr>
              <a:buFont typeface="+mj-lt"/>
              <a:buAutoNum type="arabicPeriod"/>
            </a:pPr>
            <a:r>
              <a:rPr lang="en-US" sz="1000" b="1" dirty="0" err="1">
                <a:latin typeface="Times New Roman" panose="02020603050405020304" pitchFamily="18" charset="0"/>
                <a:cs typeface="Times New Roman" panose="02020603050405020304" pitchFamily="18" charset="0"/>
              </a:rPr>
              <a:t>Reconfigurarea</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strategiei</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pentru</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segmentul</a:t>
            </a:r>
            <a:r>
              <a:rPr lang="en-US" sz="1000" b="1" dirty="0">
                <a:latin typeface="Times New Roman" panose="02020603050405020304" pitchFamily="18" charset="0"/>
                <a:cs typeface="Times New Roman" panose="02020603050405020304" pitchFamily="18" charset="0"/>
              </a:rPr>
              <a:t> Home Office</a:t>
            </a:r>
            <a:r>
              <a:rPr lang="en-US" sz="1000" dirty="0">
                <a:latin typeface="Times New Roman" panose="02020603050405020304" pitchFamily="18" charset="0"/>
                <a:cs typeface="Times New Roman" panose="02020603050405020304" pitchFamily="18" charset="0"/>
              </a:rPr>
              <a:t>, fie </a:t>
            </a:r>
            <a:r>
              <a:rPr lang="en-US" sz="1000" dirty="0" err="1">
                <a:latin typeface="Times New Roman" panose="02020603050405020304" pitchFamily="18" charset="0"/>
                <a:cs typeface="Times New Roman" panose="02020603050405020304" pitchFamily="18" charset="0"/>
              </a:rPr>
              <a:t>prin</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ajustarea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portofoliului</a:t>
            </a:r>
            <a:r>
              <a:rPr lang="en-US" sz="1000" dirty="0">
                <a:latin typeface="Times New Roman" panose="02020603050405020304" pitchFamily="18" charset="0"/>
                <a:cs typeface="Times New Roman" panose="02020603050405020304" pitchFamily="18" charset="0"/>
              </a:rPr>
              <a:t> de </a:t>
            </a:r>
            <a:r>
              <a:rPr lang="en-US" sz="1000" dirty="0" err="1">
                <a:latin typeface="Times New Roman" panose="02020603050405020304" pitchFamily="18" charset="0"/>
                <a:cs typeface="Times New Roman" panose="02020603050405020304" pitchFamily="18" charset="0"/>
              </a:rPr>
              <a:t>produse</a:t>
            </a:r>
            <a:r>
              <a:rPr lang="en-US" sz="1000" dirty="0">
                <a:latin typeface="Times New Roman" panose="02020603050405020304" pitchFamily="18" charset="0"/>
                <a:cs typeface="Times New Roman" panose="02020603050405020304" pitchFamily="18" charset="0"/>
              </a:rPr>
              <a:t>, fie </a:t>
            </a:r>
            <a:r>
              <a:rPr lang="en-US" sz="1000" dirty="0" err="1">
                <a:latin typeface="Times New Roman" panose="02020603050405020304" pitchFamily="18" charset="0"/>
                <a:cs typeface="Times New Roman" panose="02020603050405020304" pitchFamily="18" charset="0"/>
              </a:rPr>
              <a:t>prin</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targetare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mai</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precisă</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Acest</a:t>
            </a:r>
            <a:r>
              <a:rPr lang="en-US" sz="1000" dirty="0">
                <a:latin typeface="Times New Roman" panose="02020603050405020304" pitchFamily="18" charset="0"/>
                <a:cs typeface="Times New Roman" panose="02020603050405020304" pitchFamily="18" charset="0"/>
              </a:rPr>
              <a:t> segment are </a:t>
            </a:r>
            <a:r>
              <a:rPr lang="en-US" sz="1000" dirty="0" err="1">
                <a:latin typeface="Times New Roman" panose="02020603050405020304" pitchFamily="18" charset="0"/>
                <a:cs typeface="Times New Roman" panose="02020603050405020304" pitchFamily="18" charset="0"/>
              </a:rPr>
              <a:t>potențial</a:t>
            </a:r>
            <a:r>
              <a:rPr lang="en-US" sz="1000" dirty="0">
                <a:latin typeface="Times New Roman" panose="02020603050405020304" pitchFamily="18" charset="0"/>
                <a:cs typeface="Times New Roman" panose="02020603050405020304" pitchFamily="18" charset="0"/>
              </a:rPr>
              <a:t> latent, </a:t>
            </a:r>
            <a:r>
              <a:rPr lang="en-US" sz="1000" dirty="0" err="1">
                <a:latin typeface="Times New Roman" panose="02020603050405020304" pitchFamily="18" charset="0"/>
                <a:cs typeface="Times New Roman" panose="02020603050405020304" pitchFamily="18" charset="0"/>
              </a:rPr>
              <a:t>dar</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în</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prezent</a:t>
            </a:r>
            <a:r>
              <a:rPr lang="en-US" sz="1000" dirty="0">
                <a:latin typeface="Times New Roman" panose="02020603050405020304" pitchFamily="18" charset="0"/>
                <a:cs typeface="Times New Roman" panose="02020603050405020304" pitchFamily="18" charset="0"/>
              </a:rPr>
              <a:t> nu </a:t>
            </a:r>
            <a:r>
              <a:rPr lang="en-US" sz="1000" dirty="0" err="1">
                <a:latin typeface="Times New Roman" panose="02020603050405020304" pitchFamily="18" charset="0"/>
                <a:cs typeface="Times New Roman" panose="02020603050405020304" pitchFamily="18" charset="0"/>
              </a:rPr>
              <a:t>contribuie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suficient</a:t>
            </a:r>
            <a:r>
              <a:rPr lang="en-US" sz="1000" dirty="0">
                <a:latin typeface="Times New Roman" panose="02020603050405020304" pitchFamily="18" charset="0"/>
                <a:cs typeface="Times New Roman" panose="02020603050405020304" pitchFamily="18" charset="0"/>
              </a:rPr>
              <a:t> la profit.</a:t>
            </a:r>
          </a:p>
          <a:p>
            <a:pPr>
              <a:buFont typeface="+mj-lt"/>
              <a:buAutoNum type="arabicPeriod"/>
            </a:pPr>
            <a:r>
              <a:rPr lang="en-US" sz="1000" b="1" dirty="0" err="1">
                <a:latin typeface="Times New Roman" panose="02020603050405020304" pitchFamily="18" charset="0"/>
                <a:cs typeface="Times New Roman" panose="02020603050405020304" pitchFamily="18" charset="0"/>
              </a:rPr>
              <a:t>Revizuirea</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prezenței</a:t>
            </a:r>
            <a:r>
              <a:rPr lang="en-US" sz="1000" b="1" dirty="0">
                <a:latin typeface="Times New Roman" panose="02020603050405020304" pitchFamily="18" charset="0"/>
                <a:cs typeface="Times New Roman" panose="02020603050405020304" pitchFamily="18" charset="0"/>
              </a:rPr>
              <a:t> pe </a:t>
            </a:r>
            <a:r>
              <a:rPr lang="en-US" sz="1000" b="1" dirty="0" err="1">
                <a:latin typeface="Times New Roman" panose="02020603050405020304" pitchFamily="18" charset="0"/>
                <a:cs typeface="Times New Roman" panose="02020603050405020304" pitchFamily="18" charset="0"/>
              </a:rPr>
              <a:t>piețele</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neprofitabile</a:t>
            </a:r>
            <a:r>
              <a:rPr lang="en-US" sz="1000" dirty="0">
                <a:latin typeface="Times New Roman" panose="02020603050405020304" pitchFamily="18" charset="0"/>
                <a:cs typeface="Times New Roman" panose="02020603050405020304" pitchFamily="18" charset="0"/>
              </a:rPr>
              <a:t> ( </a:t>
            </a:r>
            <a:r>
              <a:rPr lang="en-US" sz="1000" dirty="0" err="1">
                <a:latin typeface="Times New Roman" panose="02020603050405020304" pitchFamily="18" charset="0"/>
                <a:cs typeface="Times New Roman" panose="02020603050405020304" pitchFamily="18" charset="0"/>
              </a:rPr>
              <a:t>Lituania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Portugalia</a:t>
            </a:r>
            <a:r>
              <a:rPr lang="en-US" sz="1000" dirty="0">
                <a:latin typeface="Times New Roman" panose="02020603050405020304" pitchFamily="18" charset="0"/>
                <a:cs typeface="Times New Roman" panose="02020603050405020304" pitchFamily="18" charset="0"/>
              </a:rPr>
              <a:t>, Yemen), </a:t>
            </a:r>
            <a:r>
              <a:rPr lang="en-US" sz="1000" dirty="0" err="1">
                <a:latin typeface="Times New Roman" panose="02020603050405020304" pitchFamily="18" charset="0"/>
                <a:cs typeface="Times New Roman" panose="02020603050405020304" pitchFamily="18" charset="0"/>
              </a:rPr>
              <a:t>prin</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analiză</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detaliată</a:t>
            </a:r>
            <a:r>
              <a:rPr lang="en-US" sz="1000" dirty="0">
                <a:latin typeface="Times New Roman" panose="02020603050405020304" pitchFamily="18" charset="0"/>
                <a:cs typeface="Times New Roman" panose="02020603050405020304" pitchFamily="18" charset="0"/>
              </a:rPr>
              <a:t> a </a:t>
            </a:r>
            <a:r>
              <a:rPr lang="en-US" sz="1000" dirty="0" err="1">
                <a:latin typeface="Times New Roman" panose="02020603050405020304" pitchFamily="18" charset="0"/>
                <a:cs typeface="Times New Roman" panose="02020603050405020304" pitchFamily="18" charset="0"/>
              </a:rPr>
              <a:t>cauzelor</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pierderilor</a:t>
            </a:r>
            <a:r>
              <a:rPr lang="en-US" sz="1000" dirty="0">
                <a:latin typeface="Times New Roman" panose="02020603050405020304" pitchFamily="18" charset="0"/>
                <a:cs typeface="Times New Roman" panose="02020603050405020304" pitchFamily="18" charset="0"/>
              </a:rPr>
              <a:t> – fie </a:t>
            </a:r>
            <a:r>
              <a:rPr lang="en-US" sz="1000" dirty="0" err="1">
                <a:latin typeface="Times New Roman" panose="02020603050405020304" pitchFamily="18" charset="0"/>
                <a:cs typeface="Times New Roman" panose="02020603050405020304" pitchFamily="18" charset="0"/>
              </a:rPr>
              <a:t>ele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logistice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comerciale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sau</a:t>
            </a:r>
            <a:r>
              <a:rPr lang="en-US" sz="1000" dirty="0">
                <a:latin typeface="Times New Roman" panose="02020603050405020304" pitchFamily="18" charset="0"/>
                <a:cs typeface="Times New Roman" panose="02020603050405020304" pitchFamily="18" charset="0"/>
              </a:rPr>
              <a:t> legate de </a:t>
            </a:r>
            <a:r>
              <a:rPr lang="en-US" sz="1000" dirty="0" err="1">
                <a:latin typeface="Times New Roman" panose="02020603050405020304" pitchFamily="18" charset="0"/>
                <a:cs typeface="Times New Roman" panose="02020603050405020304" pitchFamily="18" charset="0"/>
              </a:rPr>
              <a:t>politica</a:t>
            </a:r>
            <a:r>
              <a:rPr lang="en-US" sz="1000" dirty="0">
                <a:latin typeface="Times New Roman" panose="02020603050405020304" pitchFamily="18" charset="0"/>
                <a:cs typeface="Times New Roman" panose="02020603050405020304" pitchFamily="18" charset="0"/>
              </a:rPr>
              <a:t> de </a:t>
            </a:r>
            <a:r>
              <a:rPr lang="en-US" sz="1000" dirty="0" err="1">
                <a:latin typeface="Times New Roman" panose="02020603050405020304" pitchFamily="18" charset="0"/>
                <a:cs typeface="Times New Roman" panose="02020603050405020304" pitchFamily="18" charset="0"/>
              </a:rPr>
              <a:t>preț</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În</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funcție</a:t>
            </a:r>
            <a:r>
              <a:rPr lang="en-US" sz="1000" dirty="0">
                <a:latin typeface="Times New Roman" panose="02020603050405020304" pitchFamily="18" charset="0"/>
                <a:cs typeface="Times New Roman" panose="02020603050405020304" pitchFamily="18" charset="0"/>
              </a:rPr>
              <a:t> de </a:t>
            </a:r>
            <a:r>
              <a:rPr lang="en-US" sz="1000" dirty="0" err="1">
                <a:latin typeface="Times New Roman" panose="02020603050405020304" pitchFamily="18" charset="0"/>
                <a:cs typeface="Times New Roman" panose="02020603050405020304" pitchFamily="18" charset="0"/>
              </a:rPr>
              <a:t>rezultate</a:t>
            </a:r>
            <a:r>
              <a:rPr lang="en-US" sz="1000" dirty="0">
                <a:latin typeface="Times New Roman" panose="02020603050405020304" pitchFamily="18" charset="0"/>
                <a:cs typeface="Times New Roman" panose="02020603050405020304" pitchFamily="18" charset="0"/>
              </a:rPr>
              <a:t>, se </a:t>
            </a:r>
            <a:r>
              <a:rPr lang="en-US" sz="1000" dirty="0" err="1">
                <a:latin typeface="Times New Roman" panose="02020603050405020304" pitchFamily="18" charset="0"/>
                <a:cs typeface="Times New Roman" panose="02020603050405020304" pitchFamily="18" charset="0"/>
              </a:rPr>
              <a:t>poate</a:t>
            </a:r>
            <a:r>
              <a:rPr lang="en-US" sz="1000" dirty="0">
                <a:latin typeface="Times New Roman" panose="02020603050405020304" pitchFamily="18" charset="0"/>
                <a:cs typeface="Times New Roman" panose="02020603050405020304" pitchFamily="18" charset="0"/>
              </a:rPr>
              <a:t> decide </a:t>
            </a:r>
            <a:r>
              <a:rPr lang="en-US" sz="1000" dirty="0" err="1">
                <a:latin typeface="Times New Roman" panose="02020603050405020304" pitchFamily="18" charset="0"/>
                <a:cs typeface="Times New Roman" panose="02020603050405020304" pitchFamily="18" charset="0"/>
              </a:rPr>
              <a:t>retragerea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renegocierea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contractelor</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sau</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redesenarea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ofertei</a:t>
            </a:r>
            <a:r>
              <a:rPr lang="en-US" sz="1000" dirty="0">
                <a:latin typeface="Times New Roman" panose="02020603050405020304" pitchFamily="18" charset="0"/>
                <a:cs typeface="Times New Roman" panose="02020603050405020304" pitchFamily="18" charset="0"/>
              </a:rPr>
              <a:t>.</a:t>
            </a:r>
          </a:p>
          <a:p>
            <a:pPr>
              <a:buFont typeface="+mj-lt"/>
              <a:buAutoNum type="arabicPeriod"/>
            </a:pPr>
            <a:r>
              <a:rPr lang="en-US" sz="1000" b="1" dirty="0" err="1">
                <a:latin typeface="Times New Roman" panose="02020603050405020304" pitchFamily="18" charset="0"/>
                <a:cs typeface="Times New Roman" panose="02020603050405020304" pitchFamily="18" charset="0"/>
              </a:rPr>
              <a:t>Optimizarea</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portofoliului</a:t>
            </a:r>
            <a:r>
              <a:rPr lang="en-US" sz="1000" b="1" dirty="0">
                <a:latin typeface="Times New Roman" panose="02020603050405020304" pitchFamily="18" charset="0"/>
                <a:cs typeface="Times New Roman" panose="02020603050405020304" pitchFamily="18" charset="0"/>
              </a:rPr>
              <a:t> de </a:t>
            </a:r>
            <a:r>
              <a:rPr lang="en-US" sz="1000" b="1" dirty="0" err="1">
                <a:latin typeface="Times New Roman" panose="02020603050405020304" pitchFamily="18" charset="0"/>
                <a:cs typeface="Times New Roman" panose="02020603050405020304" pitchFamily="18" charset="0"/>
              </a:rPr>
              <a:t>produse</a:t>
            </a:r>
            <a:r>
              <a:rPr lang="en-US" sz="1000" b="1" dirty="0">
                <a:latin typeface="Times New Roman" panose="02020603050405020304" pitchFamily="18" charset="0"/>
                <a:cs typeface="Times New Roman" panose="02020603050405020304" pitchFamily="18" charset="0"/>
              </a:rPr>
              <a:t> pe </a:t>
            </a:r>
            <a:r>
              <a:rPr lang="en-US" sz="1000" b="1" dirty="0" err="1">
                <a:latin typeface="Times New Roman" panose="02020603050405020304" pitchFamily="18" charset="0"/>
                <a:cs typeface="Times New Roman" panose="02020603050405020304" pitchFamily="18" charset="0"/>
              </a:rPr>
              <a:t>baza</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profitabilității</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reale</a:t>
            </a:r>
            <a:r>
              <a:rPr lang="en-US" sz="1000" dirty="0">
                <a:latin typeface="Times New Roman" panose="02020603050405020304" pitchFamily="18" charset="0"/>
                <a:cs typeface="Times New Roman" panose="02020603050405020304" pitchFamily="18" charset="0"/>
              </a:rPr>
              <a:t>, nu </a:t>
            </a:r>
            <a:r>
              <a:rPr lang="en-US" sz="1000" dirty="0" err="1">
                <a:latin typeface="Times New Roman" panose="02020603050405020304" pitchFamily="18" charset="0"/>
                <a:cs typeface="Times New Roman" panose="02020603050405020304" pitchFamily="18" charset="0"/>
              </a:rPr>
              <a:t>doar</a:t>
            </a:r>
            <a:r>
              <a:rPr lang="en-US" sz="1000" dirty="0">
                <a:latin typeface="Times New Roman" panose="02020603050405020304" pitchFamily="18" charset="0"/>
                <a:cs typeface="Times New Roman" panose="02020603050405020304" pitchFamily="18" charset="0"/>
              </a:rPr>
              <a:t> pe </a:t>
            </a:r>
            <a:r>
              <a:rPr lang="en-US" sz="1000" dirty="0" err="1">
                <a:latin typeface="Times New Roman" panose="02020603050405020304" pitchFamily="18" charset="0"/>
                <a:cs typeface="Times New Roman" panose="02020603050405020304" pitchFamily="18" charset="0"/>
              </a:rPr>
              <a:t>baza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volumului</a:t>
            </a:r>
            <a:r>
              <a:rPr lang="en-US" sz="1000" dirty="0">
                <a:latin typeface="Times New Roman" panose="02020603050405020304" pitchFamily="18" charset="0"/>
                <a:cs typeface="Times New Roman" panose="02020603050405020304" pitchFamily="18" charset="0"/>
              </a:rPr>
              <a:t> de </a:t>
            </a:r>
            <a:r>
              <a:rPr lang="en-US" sz="1000" dirty="0" err="1">
                <a:latin typeface="Times New Roman" panose="02020603050405020304" pitchFamily="18" charset="0"/>
                <a:cs typeface="Times New Roman" panose="02020603050405020304" pitchFamily="18" charset="0"/>
              </a:rPr>
              <a:t>vânzări</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Produse</a:t>
            </a:r>
            <a:r>
              <a:rPr lang="en-US" sz="1000" dirty="0">
                <a:latin typeface="Times New Roman" panose="02020603050405020304" pitchFamily="18" charset="0"/>
                <a:cs typeface="Times New Roman" panose="02020603050405020304" pitchFamily="18" charset="0"/>
              </a:rPr>
              <a:t> precum </a:t>
            </a:r>
            <a:r>
              <a:rPr lang="en-US" sz="1000" dirty="0" err="1">
                <a:latin typeface="Times New Roman" panose="02020603050405020304" pitchFamily="18" charset="0"/>
                <a:cs typeface="Times New Roman" panose="02020603050405020304" pitchFamily="18" charset="0"/>
              </a:rPr>
              <a:t>telefoanele</a:t>
            </a:r>
            <a:r>
              <a:rPr lang="en-US" sz="1000" dirty="0">
                <a:latin typeface="Times New Roman" panose="02020603050405020304" pitchFamily="18" charset="0"/>
                <a:cs typeface="Times New Roman" panose="02020603050405020304" pitchFamily="18" charset="0"/>
              </a:rPr>
              <a:t> Apple </a:t>
            </a:r>
            <a:r>
              <a:rPr lang="en-US" sz="1000" dirty="0" err="1">
                <a:latin typeface="Times New Roman" panose="02020603050405020304" pitchFamily="18" charset="0"/>
                <a:cs typeface="Times New Roman" panose="02020603050405020304" pitchFamily="18" charset="0"/>
              </a:rPr>
              <a:t>trebuie</a:t>
            </a:r>
            <a:r>
              <a:rPr lang="en-US" sz="1000" dirty="0">
                <a:latin typeface="Times New Roman" panose="02020603050405020304" pitchFamily="18" charset="0"/>
                <a:cs typeface="Times New Roman" panose="02020603050405020304" pitchFamily="18" charset="0"/>
              </a:rPr>
              <a:t> reevaluate – </a:t>
            </a:r>
            <a:r>
              <a:rPr lang="en-US" sz="1000" dirty="0" err="1">
                <a:latin typeface="Times New Roman" panose="02020603050405020304" pitchFamily="18" charset="0"/>
                <a:cs typeface="Times New Roman" panose="02020603050405020304" pitchFamily="18" charset="0"/>
              </a:rPr>
              <a:t>deși</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populare</a:t>
            </a:r>
            <a:r>
              <a:rPr lang="en-US" sz="1000" dirty="0">
                <a:latin typeface="Times New Roman" panose="02020603050405020304" pitchFamily="18" charset="0"/>
                <a:cs typeface="Times New Roman" panose="02020603050405020304" pitchFamily="18" charset="0"/>
              </a:rPr>
              <a:t>, au </a:t>
            </a:r>
            <a:r>
              <a:rPr lang="en-US" sz="1000" dirty="0" err="1">
                <a:latin typeface="Times New Roman" panose="02020603050405020304" pitchFamily="18" charset="0"/>
                <a:cs typeface="Times New Roman" panose="02020603050405020304" pitchFamily="18" charset="0"/>
              </a:rPr>
              <a:t>profitabilitate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extrem</a:t>
            </a:r>
            <a:r>
              <a:rPr lang="en-US" sz="1000" dirty="0">
                <a:latin typeface="Times New Roman" panose="02020603050405020304" pitchFamily="18" charset="0"/>
                <a:cs typeface="Times New Roman" panose="02020603050405020304" pitchFamily="18" charset="0"/>
              </a:rPr>
              <a:t> de </a:t>
            </a:r>
            <a:r>
              <a:rPr lang="en-US" sz="1000" dirty="0" err="1">
                <a:latin typeface="Times New Roman" panose="02020603050405020304" pitchFamily="18" charset="0"/>
                <a:cs typeface="Times New Roman" panose="02020603050405020304" pitchFamily="18" charset="0"/>
              </a:rPr>
              <a:t>scăzută</a:t>
            </a:r>
            <a:r>
              <a:rPr lang="en-US" sz="1000" dirty="0">
                <a:latin typeface="Times New Roman" panose="02020603050405020304" pitchFamily="18" charset="0"/>
                <a:cs typeface="Times New Roman" panose="02020603050405020304" pitchFamily="18" charset="0"/>
              </a:rPr>
              <a:t>.</a:t>
            </a:r>
          </a:p>
          <a:p>
            <a:pPr>
              <a:buFont typeface="+mj-lt"/>
              <a:buAutoNum type="arabicPeriod"/>
            </a:pPr>
            <a:r>
              <a:rPr lang="en-US" sz="1000" b="1" dirty="0">
                <a:latin typeface="Times New Roman" panose="02020603050405020304" pitchFamily="18" charset="0"/>
                <a:cs typeface="Times New Roman" panose="02020603050405020304" pitchFamily="18" charset="0"/>
              </a:rPr>
              <a:t>Focus strategic pe </a:t>
            </a:r>
            <a:r>
              <a:rPr lang="en-US" sz="1000" b="1" dirty="0" err="1">
                <a:latin typeface="Times New Roman" panose="02020603050405020304" pitchFamily="18" charset="0"/>
                <a:cs typeface="Times New Roman" panose="02020603050405020304" pitchFamily="18" charset="0"/>
              </a:rPr>
              <a:t>subcategoriile</a:t>
            </a:r>
            <a:r>
              <a:rPr lang="en-US" sz="1000" b="1" dirty="0">
                <a:latin typeface="Times New Roman" panose="02020603050405020304" pitchFamily="18" charset="0"/>
                <a:cs typeface="Times New Roman" panose="02020603050405020304" pitchFamily="18" charset="0"/>
              </a:rPr>
              <a:t> cu </a:t>
            </a:r>
            <a:r>
              <a:rPr lang="en-US" sz="1000" b="1" dirty="0" err="1">
                <a:latin typeface="Times New Roman" panose="02020603050405020304" pitchFamily="18" charset="0"/>
                <a:cs typeface="Times New Roman" panose="02020603050405020304" pitchFamily="18" charset="0"/>
              </a:rPr>
              <a:t>valoare</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ridicată</a:t>
            </a:r>
            <a:r>
              <a:rPr lang="en-US" sz="1000" b="1" dirty="0">
                <a:latin typeface="Times New Roman" panose="02020603050405020304" pitchFamily="18" charset="0"/>
                <a:cs typeface="Times New Roman" panose="02020603050405020304" pitchFamily="18" charset="0"/>
              </a:rPr>
              <a:t> per </a:t>
            </a:r>
            <a:r>
              <a:rPr lang="en-US" sz="1000" b="1" dirty="0" err="1">
                <a:latin typeface="Times New Roman" panose="02020603050405020304" pitchFamily="18" charset="0"/>
                <a:cs typeface="Times New Roman" panose="02020603050405020304" pitchFamily="18" charset="0"/>
              </a:rPr>
              <a:t>comandă</a:t>
            </a:r>
            <a:r>
              <a:rPr lang="en-US" sz="1000" dirty="0">
                <a:latin typeface="Times New Roman" panose="02020603050405020304" pitchFamily="18" charset="0"/>
                <a:cs typeface="Times New Roman" panose="02020603050405020304" pitchFamily="18" charset="0"/>
              </a:rPr>
              <a:t>, cum sunt Appliances </a:t>
            </a:r>
            <a:r>
              <a:rPr lang="en-US" sz="1000" dirty="0" err="1">
                <a:latin typeface="Times New Roman" panose="02020603050405020304" pitchFamily="18" charset="0"/>
                <a:cs typeface="Times New Roman" panose="02020603050405020304" pitchFamily="18" charset="0"/>
              </a:rPr>
              <a:t>și</a:t>
            </a:r>
            <a:r>
              <a:rPr lang="en-US" sz="1000" dirty="0">
                <a:latin typeface="Times New Roman" panose="02020603050405020304" pitchFamily="18" charset="0"/>
                <a:cs typeface="Times New Roman" panose="02020603050405020304" pitchFamily="18" charset="0"/>
              </a:rPr>
              <a:t> Accessories, </a:t>
            </a:r>
            <a:r>
              <a:rPr lang="en-US" sz="1000" dirty="0" err="1">
                <a:latin typeface="Times New Roman" panose="02020603050405020304" pitchFamily="18" charset="0"/>
                <a:cs typeface="Times New Roman" panose="02020603050405020304" pitchFamily="18" charset="0"/>
              </a:rPr>
              <a:t>prin</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promovare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activă</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pachete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speciale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și</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extinderea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stocurilor</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disponibile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pentru</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acestea</a:t>
            </a:r>
            <a:r>
              <a:rPr lang="en-US" sz="1000" dirty="0">
                <a:latin typeface="Times New Roman" panose="02020603050405020304" pitchFamily="18" charset="0"/>
                <a:cs typeface="Times New Roman" panose="02020603050405020304" pitchFamily="18" charset="0"/>
              </a:rPr>
              <a:t>.</a:t>
            </a:r>
          </a:p>
          <a:p>
            <a:pPr>
              <a:buFont typeface="+mj-lt"/>
              <a:buAutoNum type="arabicPeriod"/>
            </a:pPr>
            <a:r>
              <a:rPr lang="en-US" sz="1000" b="1" dirty="0" err="1">
                <a:latin typeface="Times New Roman" panose="02020603050405020304" pitchFamily="18" charset="0"/>
                <a:cs typeface="Times New Roman" panose="02020603050405020304" pitchFamily="18" charset="0"/>
              </a:rPr>
              <a:t>Automatizarea</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și</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integrarea</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proceselor</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logistice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mai</a:t>
            </a:r>
            <a:r>
              <a:rPr lang="en-US" sz="1000" dirty="0">
                <a:latin typeface="Times New Roman" panose="02020603050405020304" pitchFamily="18" charset="0"/>
                <a:cs typeface="Times New Roman" panose="02020603050405020304" pitchFamily="18" charset="0"/>
              </a:rPr>
              <a:t> ales </a:t>
            </a:r>
            <a:r>
              <a:rPr lang="en-US" sz="1000" dirty="0" err="1">
                <a:latin typeface="Times New Roman" panose="02020603050405020304" pitchFamily="18" charset="0"/>
                <a:cs typeface="Times New Roman" panose="02020603050405020304" pitchFamily="18" charset="0"/>
              </a:rPr>
              <a:t>în</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regiunile</a:t>
            </a:r>
            <a:r>
              <a:rPr lang="en-US" sz="1000" dirty="0">
                <a:latin typeface="Times New Roman" panose="02020603050405020304" pitchFamily="18" charset="0"/>
                <a:cs typeface="Times New Roman" panose="02020603050405020304" pitchFamily="18" charset="0"/>
              </a:rPr>
              <a:t> cu </a:t>
            </a:r>
            <a:r>
              <a:rPr lang="en-US" sz="1000" dirty="0" err="1">
                <a:latin typeface="Times New Roman" panose="02020603050405020304" pitchFamily="18" charset="0"/>
                <a:cs typeface="Times New Roman" panose="02020603050405020304" pitchFamily="18" charset="0"/>
              </a:rPr>
              <a:t>timp</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mediu</a:t>
            </a:r>
            <a:r>
              <a:rPr lang="en-US" sz="1000" dirty="0">
                <a:latin typeface="Times New Roman" panose="02020603050405020304" pitchFamily="18" charset="0"/>
                <a:cs typeface="Times New Roman" panose="02020603050405020304" pitchFamily="18" charset="0"/>
              </a:rPr>
              <a:t> de </a:t>
            </a:r>
            <a:r>
              <a:rPr lang="en-US" sz="1000" dirty="0" err="1">
                <a:latin typeface="Times New Roman" panose="02020603050405020304" pitchFamily="18" charset="0"/>
                <a:cs typeface="Times New Roman" panose="02020603050405020304" pitchFamily="18" charset="0"/>
              </a:rPr>
              <a:t>livrare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ridicat</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Reducerea</a:t>
            </a:r>
            <a:r>
              <a:rPr lang="en-US" sz="1000" dirty="0">
                <a:latin typeface="Times New Roman" panose="02020603050405020304" pitchFamily="18" charset="0"/>
                <a:cs typeface="Times New Roman" panose="02020603050405020304" pitchFamily="18" charset="0"/>
              </a:rPr>
              <a:t> cu </a:t>
            </a:r>
            <a:r>
              <a:rPr lang="en-US" sz="1000" dirty="0" err="1">
                <a:latin typeface="Times New Roman" panose="02020603050405020304" pitchFamily="18" charset="0"/>
                <a:cs typeface="Times New Roman" panose="02020603050405020304" pitchFamily="18" charset="0"/>
              </a:rPr>
              <a:t>doar</a:t>
            </a:r>
            <a:r>
              <a:rPr lang="en-US" sz="1000" dirty="0">
                <a:latin typeface="Times New Roman" panose="02020603050405020304" pitchFamily="18" charset="0"/>
                <a:cs typeface="Times New Roman" panose="02020603050405020304" pitchFamily="18" charset="0"/>
              </a:rPr>
              <a:t> 0,5 </a:t>
            </a:r>
            <a:r>
              <a:rPr lang="en-US" sz="1000" dirty="0" err="1">
                <a:latin typeface="Times New Roman" panose="02020603050405020304" pitchFamily="18" charset="0"/>
                <a:cs typeface="Times New Roman" panose="02020603050405020304" pitchFamily="18" charset="0"/>
              </a:rPr>
              <a:t>zile</a:t>
            </a:r>
            <a:r>
              <a:rPr lang="en-US" sz="1000" dirty="0">
                <a:latin typeface="Times New Roman" panose="02020603050405020304" pitchFamily="18" charset="0"/>
                <a:cs typeface="Times New Roman" panose="02020603050405020304" pitchFamily="18" charset="0"/>
              </a:rPr>
              <a:t> a </a:t>
            </a:r>
            <a:r>
              <a:rPr lang="en-US" sz="1000" dirty="0" err="1">
                <a:latin typeface="Times New Roman" panose="02020603050405020304" pitchFamily="18" charset="0"/>
                <a:cs typeface="Times New Roman" panose="02020603050405020304" pitchFamily="18" charset="0"/>
              </a:rPr>
              <a:t>timpului</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mediu</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poate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avea</a:t>
            </a:r>
            <a:r>
              <a:rPr lang="en-US" sz="1000" dirty="0">
                <a:latin typeface="Times New Roman" panose="02020603050405020304" pitchFamily="18" charset="0"/>
                <a:cs typeface="Times New Roman" panose="02020603050405020304" pitchFamily="18" charset="0"/>
              </a:rPr>
              <a:t> un impact </a:t>
            </a:r>
            <a:r>
              <a:rPr lang="en-US" sz="1000" dirty="0" err="1">
                <a:latin typeface="Times New Roman" panose="02020603050405020304" pitchFamily="18" charset="0"/>
                <a:cs typeface="Times New Roman" panose="02020603050405020304" pitchFamily="18" charset="0"/>
              </a:rPr>
              <a:t>pozitiv</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semnificativ</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asupra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satisfacției</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clienților</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și</a:t>
            </a:r>
            <a:r>
              <a:rPr lang="en-US" sz="1000" dirty="0">
                <a:latin typeface="Times New Roman" panose="02020603050405020304" pitchFamily="18" charset="0"/>
                <a:cs typeface="Times New Roman" panose="02020603050405020304" pitchFamily="18" charset="0"/>
              </a:rPr>
              <a:t> a </a:t>
            </a:r>
            <a:r>
              <a:rPr lang="en-US" sz="1000" dirty="0" err="1">
                <a:latin typeface="Times New Roman" panose="02020603050405020304" pitchFamily="18" charset="0"/>
                <a:cs typeface="Times New Roman" panose="02020603050405020304" pitchFamily="18" charset="0"/>
              </a:rPr>
              <a:t>costurilor</a:t>
            </a:r>
            <a:r>
              <a:rPr lang="en-US" sz="1000" dirty="0">
                <a:latin typeface="Times New Roman" panose="02020603050405020304" pitchFamily="18" charset="0"/>
                <a:cs typeface="Times New Roman" panose="02020603050405020304" pitchFamily="18" charset="0"/>
              </a:rPr>
              <a:t>.</a:t>
            </a:r>
          </a:p>
          <a:p>
            <a:pPr>
              <a:buFont typeface="+mj-lt"/>
              <a:buAutoNum type="arabicPeriod"/>
            </a:pPr>
            <a:r>
              <a:rPr lang="en-US" sz="1000" b="1" dirty="0" err="1">
                <a:latin typeface="Times New Roman" panose="02020603050405020304" pitchFamily="18" charset="0"/>
                <a:cs typeface="Times New Roman" panose="02020603050405020304" pitchFamily="18" charset="0"/>
              </a:rPr>
              <a:t>Implementarea</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unui</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sistem</a:t>
            </a:r>
            <a:r>
              <a:rPr lang="en-US" sz="1000" b="1" dirty="0">
                <a:latin typeface="Times New Roman" panose="02020603050405020304" pitchFamily="18" charset="0"/>
                <a:cs typeface="Times New Roman" panose="02020603050405020304" pitchFamily="18" charset="0"/>
              </a:rPr>
              <a:t> de </a:t>
            </a:r>
            <a:r>
              <a:rPr lang="en-US" sz="1000" b="1" dirty="0" err="1">
                <a:latin typeface="Times New Roman" panose="02020603050405020304" pitchFamily="18" charset="0"/>
                <a:cs typeface="Times New Roman" panose="02020603050405020304" pitchFamily="18" charset="0"/>
              </a:rPr>
              <a:t>analiză</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continuă</a:t>
            </a:r>
            <a:r>
              <a:rPr lang="en-US" sz="1000" b="1" dirty="0">
                <a:latin typeface="Times New Roman" panose="02020603050405020304" pitchFamily="18" charset="0"/>
                <a:cs typeface="Times New Roman" panose="02020603050405020304" pitchFamily="18" charset="0"/>
              </a:rPr>
              <a:t> a </a:t>
            </a:r>
            <a:r>
              <a:rPr lang="en-US" sz="1000" b="1" dirty="0" err="1">
                <a:latin typeface="Times New Roman" panose="02020603050405020304" pitchFamily="18" charset="0"/>
                <a:cs typeface="Times New Roman" panose="02020603050405020304" pitchFamily="18" charset="0"/>
              </a:rPr>
              <a:t>profitabilității</a:t>
            </a:r>
            <a:r>
              <a:rPr lang="en-US" sz="1000" b="1" dirty="0">
                <a:latin typeface="Times New Roman" panose="02020603050405020304" pitchFamily="18" charset="0"/>
                <a:cs typeface="Times New Roman" panose="02020603050405020304" pitchFamily="18" charset="0"/>
              </a:rPr>
              <a:t> per </a:t>
            </a:r>
            <a:r>
              <a:rPr lang="en-US" sz="1000" b="1" dirty="0" err="1">
                <a:latin typeface="Times New Roman" panose="02020603050405020304" pitchFamily="18" charset="0"/>
                <a:cs typeface="Times New Roman" panose="02020603050405020304" pitchFamily="18" charset="0"/>
              </a:rPr>
              <a:t>comandă</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și</a:t>
            </a:r>
            <a:r>
              <a:rPr lang="en-US" sz="1000" b="1" dirty="0">
                <a:latin typeface="Times New Roman" panose="02020603050405020304" pitchFamily="18" charset="0"/>
                <a:cs typeface="Times New Roman" panose="02020603050405020304" pitchFamily="18" charset="0"/>
              </a:rPr>
              <a:t> per client</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pentru</a:t>
            </a:r>
            <a:r>
              <a:rPr lang="en-US" sz="1000" dirty="0">
                <a:latin typeface="Times New Roman" panose="02020603050405020304" pitchFamily="18" charset="0"/>
                <a:cs typeface="Times New Roman" panose="02020603050405020304" pitchFamily="18" charset="0"/>
              </a:rPr>
              <a:t> a </a:t>
            </a:r>
            <a:r>
              <a:rPr lang="en-US" sz="1000" dirty="0" err="1">
                <a:latin typeface="Times New Roman" panose="02020603050405020304" pitchFamily="18" charset="0"/>
                <a:cs typeface="Times New Roman" panose="02020603050405020304" pitchFamily="18" charset="0"/>
              </a:rPr>
              <a:t>permite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decizii</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rapide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și</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dinamice</a:t>
            </a:r>
            <a:r>
              <a:rPr lang="en-US" sz="1000" dirty="0">
                <a:latin typeface="Times New Roman" panose="02020603050405020304" pitchFamily="18" charset="0"/>
                <a:cs typeface="Times New Roman" panose="02020603050405020304" pitchFamily="18" charset="0"/>
              </a:rPr>
              <a:t> de </a:t>
            </a:r>
            <a:r>
              <a:rPr lang="en-US" sz="1000" dirty="0" err="1">
                <a:latin typeface="Times New Roman" panose="02020603050405020304" pitchFamily="18" charset="0"/>
                <a:cs typeface="Times New Roman" panose="02020603050405020304" pitchFamily="18" charset="0"/>
              </a:rPr>
              <a:t>ajustare</a:t>
            </a:r>
            <a:r>
              <a:rPr lang="en-US" sz="1000" dirty="0">
                <a:latin typeface="Times New Roman" panose="02020603050405020304" pitchFamily="18" charset="0"/>
                <a:cs typeface="Times New Roman" panose="02020603050405020304" pitchFamily="18" charset="0"/>
              </a:rPr>
              <a:t> a </a:t>
            </a:r>
            <a:r>
              <a:rPr lang="en-US" sz="1000" dirty="0" err="1">
                <a:latin typeface="Times New Roman" panose="02020603050405020304" pitchFamily="18" charset="0"/>
                <a:cs typeface="Times New Roman" panose="02020603050405020304" pitchFamily="18" charset="0"/>
              </a:rPr>
              <a:t>prețurilor</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promoțiilor</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sau</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reducerilor</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neproductive</a:t>
            </a:r>
            <a:r>
              <a:rPr lang="en-US" sz="1000" dirty="0">
                <a:latin typeface="Times New Roman" panose="02020603050405020304" pitchFamily="18" charset="0"/>
                <a:cs typeface="Times New Roman" panose="02020603050405020304" pitchFamily="18" charset="0"/>
              </a:rPr>
              <a:t>.</a:t>
            </a:r>
          </a:p>
          <a:p>
            <a:pPr>
              <a:buFont typeface="+mj-lt"/>
              <a:buAutoNum type="arabicPeriod"/>
            </a:pPr>
            <a:r>
              <a:rPr lang="en-US" sz="1000" b="1" dirty="0" err="1">
                <a:latin typeface="Times New Roman" panose="02020603050405020304" pitchFamily="18" charset="0"/>
                <a:cs typeface="Times New Roman" panose="02020603050405020304" pitchFamily="18" charset="0"/>
              </a:rPr>
              <a:t>Dezvoltarea</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unor</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campanii</a:t>
            </a:r>
            <a:r>
              <a:rPr lang="en-US" sz="1000" b="1" dirty="0">
                <a:latin typeface="Times New Roman" panose="02020603050405020304" pitchFamily="18" charset="0"/>
                <a:cs typeface="Times New Roman" panose="02020603050405020304" pitchFamily="18" charset="0"/>
              </a:rPr>
              <a:t> de </a:t>
            </a:r>
            <a:r>
              <a:rPr lang="en-US" sz="1000" b="1" dirty="0" err="1">
                <a:latin typeface="Times New Roman" panose="02020603050405020304" pitchFamily="18" charset="0"/>
                <a:cs typeface="Times New Roman" panose="02020603050405020304" pitchFamily="18" charset="0"/>
              </a:rPr>
              <a:t>fidelizare</a:t>
            </a:r>
            <a:r>
              <a:rPr lang="en-US" sz="1000" b="1" dirty="0">
                <a:latin typeface="Times New Roman" panose="02020603050405020304" pitchFamily="18" charset="0"/>
                <a:cs typeface="Times New Roman" panose="02020603050405020304" pitchFamily="18" charset="0"/>
              </a:rPr>
              <a:t> dedicate </a:t>
            </a:r>
            <a:r>
              <a:rPr lang="en-US" sz="1000" b="1" dirty="0" err="1">
                <a:latin typeface="Times New Roman" panose="02020603050405020304" pitchFamily="18" charset="0"/>
                <a:cs typeface="Times New Roman" panose="02020603050405020304" pitchFamily="18" charset="0"/>
              </a:rPr>
              <a:t>segmentului</a:t>
            </a:r>
            <a:r>
              <a:rPr lang="en-US" sz="1000" b="1" dirty="0">
                <a:latin typeface="Times New Roman" panose="02020603050405020304" pitchFamily="18" charset="0"/>
                <a:cs typeface="Times New Roman" panose="02020603050405020304" pitchFamily="18" charset="0"/>
              </a:rPr>
              <a:t> Consumer</a:t>
            </a:r>
            <a:r>
              <a:rPr lang="en-US" sz="1000" dirty="0">
                <a:latin typeface="Times New Roman" panose="02020603050405020304" pitchFamily="18" charset="0"/>
                <a:cs typeface="Times New Roman" panose="02020603050405020304" pitchFamily="18" charset="0"/>
              </a:rPr>
              <a:t>, care </a:t>
            </a:r>
            <a:r>
              <a:rPr lang="en-US" sz="1000" dirty="0" err="1">
                <a:latin typeface="Times New Roman" panose="02020603050405020304" pitchFamily="18" charset="0"/>
                <a:cs typeface="Times New Roman" panose="02020603050405020304" pitchFamily="18" charset="0"/>
              </a:rPr>
              <a:t>aduce</a:t>
            </a:r>
            <a:r>
              <a:rPr lang="en-US" sz="1000" dirty="0">
                <a:latin typeface="Times New Roman" panose="02020603050405020304" pitchFamily="18" charset="0"/>
                <a:cs typeface="Times New Roman" panose="02020603050405020304" pitchFamily="18" charset="0"/>
              </a:rPr>
              <a:t> cel </a:t>
            </a:r>
            <a:r>
              <a:rPr lang="en-US" sz="1000" dirty="0" err="1">
                <a:latin typeface="Times New Roman" panose="02020603050405020304" pitchFamily="18" charset="0"/>
                <a:cs typeface="Times New Roman" panose="02020603050405020304" pitchFamily="18" charset="0"/>
              </a:rPr>
              <a:t>mai</a:t>
            </a:r>
            <a:r>
              <a:rPr lang="en-US" sz="1000" dirty="0">
                <a:latin typeface="Times New Roman" panose="02020603050405020304" pitchFamily="18" charset="0"/>
                <a:cs typeface="Times New Roman" panose="02020603050405020304" pitchFamily="18" charset="0"/>
              </a:rPr>
              <a:t> mare profit. </a:t>
            </a:r>
            <a:r>
              <a:rPr lang="en-US" sz="1000" dirty="0" err="1">
                <a:latin typeface="Times New Roman" panose="02020603050405020304" pitchFamily="18" charset="0"/>
                <a:cs typeface="Times New Roman" panose="02020603050405020304" pitchFamily="18" charset="0"/>
              </a:rPr>
              <a:t>Beneficiile</a:t>
            </a:r>
            <a:r>
              <a:rPr lang="en-US" sz="1000" dirty="0">
                <a:latin typeface="Times New Roman" panose="02020603050405020304" pitchFamily="18" charset="0"/>
                <a:cs typeface="Times New Roman" panose="02020603050405020304" pitchFamily="18" charset="0"/>
              </a:rPr>
              <a:t> exclusive, </a:t>
            </a:r>
            <a:r>
              <a:rPr lang="en-US" sz="1000" dirty="0" err="1">
                <a:latin typeface="Times New Roman" panose="02020603050405020304" pitchFamily="18" charset="0"/>
                <a:cs typeface="Times New Roman" panose="02020603050405020304" pitchFamily="18" charset="0"/>
              </a:rPr>
              <a:t>programele</a:t>
            </a:r>
            <a:r>
              <a:rPr lang="en-US" sz="1000" dirty="0">
                <a:latin typeface="Times New Roman" panose="02020603050405020304" pitchFamily="18" charset="0"/>
                <a:cs typeface="Times New Roman" panose="02020603050405020304" pitchFamily="18" charset="0"/>
              </a:rPr>
              <a:t> de </a:t>
            </a:r>
            <a:r>
              <a:rPr lang="en-US" sz="1000" dirty="0" err="1">
                <a:latin typeface="Times New Roman" panose="02020603050405020304" pitchFamily="18" charset="0"/>
                <a:cs typeface="Times New Roman" panose="02020603050405020304" pitchFamily="18" charset="0"/>
              </a:rPr>
              <a:t>loialitate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și</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recomandările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personalizate</a:t>
            </a:r>
            <a:r>
              <a:rPr lang="en-US" sz="1000" dirty="0">
                <a:latin typeface="Times New Roman" panose="02020603050405020304" pitchFamily="18" charset="0"/>
                <a:cs typeface="Times New Roman" panose="02020603050405020304" pitchFamily="18" charset="0"/>
              </a:rPr>
              <a:t> pot </a:t>
            </a:r>
            <a:r>
              <a:rPr lang="en-US" sz="1000" dirty="0" err="1">
                <a:latin typeface="Times New Roman" panose="02020603050405020304" pitchFamily="18" charset="0"/>
                <a:cs typeface="Times New Roman" panose="02020603050405020304" pitchFamily="18" charset="0"/>
              </a:rPr>
              <a:t>consolida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acest</a:t>
            </a:r>
            <a:r>
              <a:rPr lang="en-US" sz="1000" dirty="0">
                <a:latin typeface="Times New Roman" panose="02020603050405020304" pitchFamily="18" charset="0"/>
                <a:cs typeface="Times New Roman" panose="02020603050405020304" pitchFamily="18" charset="0"/>
              </a:rPr>
              <a:t> segment </a:t>
            </a:r>
            <a:r>
              <a:rPr lang="en-US" sz="1000" dirty="0" err="1">
                <a:latin typeface="Times New Roman" panose="02020603050405020304" pitchFamily="18" charset="0"/>
                <a:cs typeface="Times New Roman" panose="02020603050405020304" pitchFamily="18" charset="0"/>
              </a:rPr>
              <a:t>esențial</a:t>
            </a:r>
            <a:r>
              <a:rPr lang="en-US" sz="1000" dirty="0">
                <a:latin typeface="Times New Roman" panose="02020603050405020304" pitchFamily="18" charset="0"/>
                <a:cs typeface="Times New Roman" panose="02020603050405020304" pitchFamily="18" charset="0"/>
              </a:rPr>
              <a:t>.</a:t>
            </a:r>
          </a:p>
          <a:p>
            <a:pPr>
              <a:buFont typeface="+mj-lt"/>
              <a:buAutoNum type="arabicPeriod"/>
            </a:pPr>
            <a:r>
              <a:rPr lang="en-US" sz="1000" b="1" dirty="0">
                <a:latin typeface="Times New Roman" panose="02020603050405020304" pitchFamily="18" charset="0"/>
                <a:cs typeface="Times New Roman" panose="02020603050405020304" pitchFamily="18" charset="0"/>
              </a:rPr>
              <a:t>Analiza </a:t>
            </a:r>
            <a:r>
              <a:rPr lang="en-US" sz="1000" b="1" dirty="0" err="1">
                <a:latin typeface="Times New Roman" panose="02020603050405020304" pitchFamily="18" charset="0"/>
                <a:cs typeface="Times New Roman" panose="02020603050405020304" pitchFamily="18" charset="0"/>
              </a:rPr>
              <a:t>și</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replicarea</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strategiilor</a:t>
            </a:r>
            <a:r>
              <a:rPr lang="en-US" sz="1000" b="1" dirty="0">
                <a:latin typeface="Times New Roman" panose="02020603050405020304" pitchFamily="18" charset="0"/>
                <a:cs typeface="Times New Roman" panose="02020603050405020304" pitchFamily="18" charset="0"/>
              </a:rPr>
              <a:t> de </a:t>
            </a:r>
            <a:r>
              <a:rPr lang="en-US" sz="1000" b="1" dirty="0" err="1">
                <a:latin typeface="Times New Roman" panose="02020603050405020304" pitchFamily="18" charset="0"/>
                <a:cs typeface="Times New Roman" panose="02020603050405020304" pitchFamily="18" charset="0"/>
              </a:rPr>
              <a:t>succes</a:t>
            </a:r>
            <a:r>
              <a:rPr lang="en-US" sz="1000" b="1" dirty="0">
                <a:latin typeface="Times New Roman" panose="02020603050405020304" pitchFamily="18" charset="0"/>
                <a:cs typeface="Times New Roman" panose="02020603050405020304" pitchFamily="18" charset="0"/>
              </a:rPr>
              <a:t> din </a:t>
            </a:r>
            <a:r>
              <a:rPr lang="en-US" sz="1000" b="1" dirty="0" err="1">
                <a:latin typeface="Times New Roman" panose="02020603050405020304" pitchFamily="18" charset="0"/>
                <a:cs typeface="Times New Roman" panose="02020603050405020304" pitchFamily="18" charset="0"/>
              </a:rPr>
              <a:t>piețele</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profitabile</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în</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piețele</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emergente</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sau</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subperformante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pentru</a:t>
            </a:r>
            <a:r>
              <a:rPr lang="en-US" sz="1000" dirty="0">
                <a:latin typeface="Times New Roman" panose="02020603050405020304" pitchFamily="18" charset="0"/>
                <a:cs typeface="Times New Roman" panose="02020603050405020304" pitchFamily="18" charset="0"/>
              </a:rPr>
              <a:t> a </a:t>
            </a:r>
            <a:r>
              <a:rPr lang="en-US" sz="1000" dirty="0" err="1">
                <a:latin typeface="Times New Roman" panose="02020603050405020304" pitchFamily="18" charset="0"/>
                <a:cs typeface="Times New Roman" panose="02020603050405020304" pitchFamily="18" charset="0"/>
              </a:rPr>
              <a:t>construi</a:t>
            </a:r>
            <a:r>
              <a:rPr lang="en-US" sz="1000" dirty="0">
                <a:latin typeface="Times New Roman" panose="02020603050405020304" pitchFamily="18" charset="0"/>
                <a:cs typeface="Times New Roman" panose="02020603050405020304" pitchFamily="18" charset="0"/>
              </a:rPr>
              <a:t> o </a:t>
            </a:r>
            <a:r>
              <a:rPr lang="en-US" sz="1000" dirty="0" err="1">
                <a:latin typeface="Times New Roman" panose="02020603050405020304" pitchFamily="18" charset="0"/>
                <a:cs typeface="Times New Roman" panose="02020603050405020304" pitchFamily="18" charset="0"/>
              </a:rPr>
              <a:t>bază</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solidă</a:t>
            </a:r>
            <a:r>
              <a:rPr lang="en-US" sz="1000" dirty="0">
                <a:latin typeface="Times New Roman" panose="02020603050405020304" pitchFamily="18" charset="0"/>
                <a:cs typeface="Times New Roman" panose="02020603050405020304" pitchFamily="18" charset="0"/>
              </a:rPr>
              <a:t> de </a:t>
            </a:r>
            <a:r>
              <a:rPr lang="en-US" sz="1000" dirty="0" err="1">
                <a:latin typeface="Times New Roman" panose="02020603050405020304" pitchFamily="18" charset="0"/>
                <a:cs typeface="Times New Roman" panose="02020603050405020304" pitchFamily="18" charset="0"/>
              </a:rPr>
              <a:t>dezvoltare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internațională</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sustenabilă</a:t>
            </a:r>
            <a:r>
              <a:rPr lang="en-US" sz="1000" dirty="0">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B9B95974-9F7C-4C82-8104-240D58E1633A}"/>
              </a:ext>
            </a:extLst>
          </p:cNvPr>
          <p:cNvSpPr txBox="1"/>
          <p:nvPr/>
        </p:nvSpPr>
        <p:spPr>
          <a:xfrm>
            <a:off x="6070450" y="0"/>
            <a:ext cx="2597727" cy="584775"/>
          </a:xfrm>
          <a:prstGeom prst="rect">
            <a:avLst/>
          </a:prstGeom>
          <a:noFill/>
        </p:spPr>
        <p:txBody>
          <a:bodyPr wrap="square" rtlCol="0">
            <a:spAutoFit/>
          </a:bodyPr>
          <a:lstStyle/>
          <a:p>
            <a:r>
              <a:rPr lang="en-US" sz="3200" b="1" dirty="0" err="1">
                <a:solidFill>
                  <a:schemeClr val="tx1"/>
                </a:solidFill>
                <a:latin typeface="Times New Roman" panose="02020603050405020304" pitchFamily="18" charset="0"/>
                <a:cs typeface="Times New Roman" panose="02020603050405020304" pitchFamily="18" charset="0"/>
              </a:rPr>
              <a:t>Recomandăr</a:t>
            </a:r>
            <a:r>
              <a:rPr lang="en-US" sz="3200" b="1" dirty="0" err="1">
                <a:solidFill>
                  <a:schemeClr val="bg2"/>
                </a:solidFill>
                <a:latin typeface="Times New Roman" panose="02020603050405020304" pitchFamily="18" charset="0"/>
                <a:cs typeface="Times New Roman" panose="02020603050405020304" pitchFamily="18" charset="0"/>
              </a:rPr>
              <a:t>i</a:t>
            </a:r>
            <a:endParaRPr lang="en-US" sz="3200" b="1" dirty="0">
              <a:solidFill>
                <a:schemeClr val="bg2"/>
              </a:solidFill>
            </a:endParaRPr>
          </a:p>
        </p:txBody>
      </p:sp>
      <p:pic>
        <p:nvPicPr>
          <p:cNvPr id="11" name="Picture 10">
            <a:extLst>
              <a:ext uri="{FF2B5EF4-FFF2-40B4-BE49-F238E27FC236}">
                <a16:creationId xmlns:a16="http://schemas.microsoft.com/office/drawing/2014/main" id="{6CD7A942-4C33-B995-94C9-E6A4FDCE0282}"/>
              </a:ext>
            </a:extLst>
          </p:cNvPr>
          <p:cNvPicPr>
            <a:picLocks noChangeAspect="1"/>
          </p:cNvPicPr>
          <p:nvPr/>
        </p:nvPicPr>
        <p:blipFill>
          <a:blip r:embed="rId4"/>
          <a:stretch>
            <a:fillRect/>
          </a:stretch>
        </p:blipFill>
        <p:spPr>
          <a:xfrm>
            <a:off x="62345" y="3912127"/>
            <a:ext cx="5029200" cy="1226127"/>
          </a:xfrm>
          <a:prstGeom prst="rect">
            <a:avLst/>
          </a:prstGeom>
        </p:spPr>
      </p:pic>
      <p:pic>
        <p:nvPicPr>
          <p:cNvPr id="14" name="Picture 13">
            <a:extLst>
              <a:ext uri="{FF2B5EF4-FFF2-40B4-BE49-F238E27FC236}">
                <a16:creationId xmlns:a16="http://schemas.microsoft.com/office/drawing/2014/main" id="{C02F1773-F813-C19D-F442-DA77A227D847}"/>
              </a:ext>
            </a:extLst>
          </p:cNvPr>
          <p:cNvPicPr>
            <a:picLocks noChangeAspect="1"/>
          </p:cNvPicPr>
          <p:nvPr/>
        </p:nvPicPr>
        <p:blipFill>
          <a:blip r:embed="rId5"/>
          <a:stretch>
            <a:fillRect/>
          </a:stretch>
        </p:blipFill>
        <p:spPr>
          <a:xfrm>
            <a:off x="5091545" y="3579866"/>
            <a:ext cx="658425" cy="664522"/>
          </a:xfrm>
          <a:prstGeom prst="rect">
            <a:avLst/>
          </a:prstGeom>
        </p:spPr>
      </p:pic>
      <p:pic>
        <p:nvPicPr>
          <p:cNvPr id="15" name="Picture 14">
            <a:extLst>
              <a:ext uri="{FF2B5EF4-FFF2-40B4-BE49-F238E27FC236}">
                <a16:creationId xmlns:a16="http://schemas.microsoft.com/office/drawing/2014/main" id="{57BE3F4D-3E3E-626A-A853-494BEACC6B90}"/>
              </a:ext>
            </a:extLst>
          </p:cNvPr>
          <p:cNvPicPr>
            <a:picLocks noChangeAspect="1"/>
          </p:cNvPicPr>
          <p:nvPr/>
        </p:nvPicPr>
        <p:blipFill>
          <a:blip r:embed="rId6"/>
          <a:stretch>
            <a:fillRect/>
          </a:stretch>
        </p:blipFill>
        <p:spPr>
          <a:xfrm>
            <a:off x="5243957" y="3711332"/>
            <a:ext cx="353599" cy="34750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7"/>
        <p:cNvGrpSpPr/>
        <p:nvPr/>
      </p:nvGrpSpPr>
      <p:grpSpPr>
        <a:xfrm>
          <a:off x="0" y="0"/>
          <a:ext cx="0" cy="0"/>
          <a:chOff x="0" y="0"/>
          <a:chExt cx="0" cy="0"/>
        </a:xfrm>
      </p:grpSpPr>
      <p:sp>
        <p:nvSpPr>
          <p:cNvPr id="1460" name="Google Shape;1460;p94"/>
          <p:cNvSpPr txBox="1">
            <a:spLocks noGrp="1"/>
          </p:cNvSpPr>
          <p:nvPr>
            <p:ph type="title" idx="2"/>
          </p:nvPr>
        </p:nvSpPr>
        <p:spPr>
          <a:xfrm flipH="1">
            <a:off x="678872" y="69245"/>
            <a:ext cx="7232071" cy="28817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err="1">
                <a:solidFill>
                  <a:schemeClr val="dk1"/>
                </a:solidFill>
                <a:latin typeface="Times New Roman" panose="02020603050405020304" pitchFamily="18" charset="0"/>
                <a:cs typeface="Times New Roman" panose="02020603050405020304" pitchFamily="18" charset="0"/>
              </a:rPr>
              <a:t>Multumim</a:t>
            </a:r>
            <a:r>
              <a:rPr lang="en-US" sz="4400" dirty="0">
                <a:solidFill>
                  <a:schemeClr val="dk1"/>
                </a:solidFill>
                <a:latin typeface="Times New Roman" panose="02020603050405020304" pitchFamily="18" charset="0"/>
                <a:cs typeface="Times New Roman" panose="02020603050405020304" pitchFamily="18" charset="0"/>
              </a:rPr>
              <a:t> </a:t>
            </a:r>
            <a:r>
              <a:rPr lang="en-US" sz="4400" dirty="0" err="1">
                <a:solidFill>
                  <a:schemeClr val="dk1"/>
                </a:solidFill>
                <a:latin typeface="Times New Roman" panose="02020603050405020304" pitchFamily="18" charset="0"/>
                <a:cs typeface="Times New Roman" panose="02020603050405020304" pitchFamily="18" charset="0"/>
              </a:rPr>
              <a:t>pentru</a:t>
            </a:r>
            <a:r>
              <a:rPr lang="en-US" sz="4400" dirty="0">
                <a:solidFill>
                  <a:schemeClr val="dk1"/>
                </a:solidFill>
                <a:latin typeface="Times New Roman" panose="02020603050405020304" pitchFamily="18" charset="0"/>
                <a:cs typeface="Times New Roman" panose="02020603050405020304" pitchFamily="18" charset="0"/>
              </a:rPr>
              <a:t> </a:t>
            </a:r>
            <a:r>
              <a:rPr lang="en-US" sz="4400" dirty="0" err="1">
                <a:solidFill>
                  <a:schemeClr val="dk1"/>
                </a:solidFill>
                <a:latin typeface="Times New Roman" panose="02020603050405020304" pitchFamily="18" charset="0"/>
                <a:cs typeface="Times New Roman" panose="02020603050405020304" pitchFamily="18" charset="0"/>
              </a:rPr>
              <a:t>timpul</a:t>
            </a:r>
            <a:r>
              <a:rPr lang="en-US" sz="4400" dirty="0">
                <a:solidFill>
                  <a:schemeClr val="dk1"/>
                </a:solidFill>
                <a:latin typeface="Times New Roman" panose="02020603050405020304" pitchFamily="18" charset="0"/>
                <a:cs typeface="Times New Roman" panose="02020603050405020304" pitchFamily="18" charset="0"/>
              </a:rPr>
              <a:t> </a:t>
            </a:r>
            <a:r>
              <a:rPr lang="en-US" sz="4400" dirty="0" err="1">
                <a:solidFill>
                  <a:schemeClr val="dk1"/>
                </a:solidFill>
                <a:latin typeface="Times New Roman" panose="02020603050405020304" pitchFamily="18" charset="0"/>
                <a:cs typeface="Times New Roman" panose="02020603050405020304" pitchFamily="18" charset="0"/>
              </a:rPr>
              <a:t>acordat</a:t>
            </a:r>
            <a:r>
              <a:rPr lang="en-US" sz="4400" dirty="0">
                <a:solidFill>
                  <a:schemeClr val="dk1"/>
                </a:solidFill>
                <a:latin typeface="Times New Roman" panose="02020603050405020304" pitchFamily="18" charset="0"/>
                <a:cs typeface="Times New Roman" panose="02020603050405020304" pitchFamily="18" charset="0"/>
              </a:rPr>
              <a:t>!</a:t>
            </a:r>
            <a:endParaRPr sz="4400" dirty="0">
              <a:solidFill>
                <a:schemeClr val="dk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8559530-CD27-F54D-8FB2-88CD4D919305}"/>
              </a:ext>
            </a:extLst>
          </p:cNvPr>
          <p:cNvPicPr>
            <a:picLocks noChangeAspect="1"/>
          </p:cNvPicPr>
          <p:nvPr/>
        </p:nvPicPr>
        <p:blipFill>
          <a:blip r:embed="rId4"/>
          <a:stretch>
            <a:fillRect/>
          </a:stretch>
        </p:blipFill>
        <p:spPr>
          <a:xfrm>
            <a:off x="2860965" y="2481696"/>
            <a:ext cx="2722418" cy="2066723"/>
          </a:xfrm>
          <a:prstGeom prst="rect">
            <a:avLst/>
          </a:prstGeom>
        </p:spPr>
      </p:pic>
      <p:pic>
        <p:nvPicPr>
          <p:cNvPr id="8" name="Graphic 7" descr="Angel face with solid fill with solid fill">
            <a:extLst>
              <a:ext uri="{FF2B5EF4-FFF2-40B4-BE49-F238E27FC236}">
                <a16:creationId xmlns:a16="http://schemas.microsoft.com/office/drawing/2014/main" id="{9D20A098-C4F6-1182-A6EE-F42CE35E1B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5647" y="2951018"/>
            <a:ext cx="1233054" cy="1129146"/>
          </a:xfrm>
          <a:prstGeom prst="rect">
            <a:avLst/>
          </a:prstGeom>
          <a:effectLst>
            <a:glow rad="228600">
              <a:schemeClr val="accent2">
                <a:satMod val="175000"/>
                <a:alpha val="40000"/>
              </a:scheme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460"/>
                                        </p:tgtEl>
                                        <p:attrNameLst>
                                          <p:attrName>style.visibility</p:attrName>
                                        </p:attrNameLst>
                                      </p:cBhvr>
                                      <p:to>
                                        <p:strVal val="visible"/>
                                      </p:to>
                                    </p:set>
                                    <p:anim calcmode="lin" valueType="num">
                                      <p:cBhvr additive="base">
                                        <p:cTn id="7" dur="1000"/>
                                        <p:tgtEl>
                                          <p:spTgt spid="14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3"/>
        <p:cNvGrpSpPr/>
        <p:nvPr/>
      </p:nvGrpSpPr>
      <p:grpSpPr>
        <a:xfrm>
          <a:off x="0" y="0"/>
          <a:ext cx="0" cy="0"/>
          <a:chOff x="0" y="0"/>
          <a:chExt cx="0" cy="0"/>
        </a:xfrm>
      </p:grpSpPr>
      <p:sp>
        <p:nvSpPr>
          <p:cNvPr id="354" name="Google Shape;354;p58"/>
          <p:cNvSpPr/>
          <p:nvPr/>
        </p:nvSpPr>
        <p:spPr>
          <a:xfrm>
            <a:off x="4610100" y="0"/>
            <a:ext cx="4533900" cy="5173800"/>
          </a:xfrm>
          <a:prstGeom prst="rect">
            <a:avLst/>
          </a:prstGeom>
          <a:solidFill>
            <a:schemeClr val="dk1">
              <a:alpha val="72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8"/>
          <p:cNvSpPr txBox="1">
            <a:spLocks noGrp="1"/>
          </p:cNvSpPr>
          <p:nvPr>
            <p:ph type="subTitle" idx="1"/>
          </p:nvPr>
        </p:nvSpPr>
        <p:spPr>
          <a:xfrm>
            <a:off x="0" y="506900"/>
            <a:ext cx="3953082" cy="3774155"/>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en-US" dirty="0">
                <a:solidFill>
                  <a:schemeClr val="tx2"/>
                </a:solidFill>
                <a:latin typeface="Times New Roman" panose="02020603050405020304" pitchFamily="18" charset="0"/>
                <a:cs typeface="Times New Roman" panose="02020603050405020304" pitchFamily="18" charset="0"/>
              </a:rPr>
              <a:t>Care </a:t>
            </a:r>
            <a:r>
              <a:rPr lang="en-US" dirty="0" err="1">
                <a:solidFill>
                  <a:schemeClr val="tx2"/>
                </a:solidFill>
                <a:latin typeface="Times New Roman" panose="02020603050405020304" pitchFamily="18" charset="0"/>
                <a:cs typeface="Times New Roman" panose="02020603050405020304" pitchFamily="18" charset="0"/>
              </a:rPr>
              <a:t>este</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numarul</a:t>
            </a:r>
            <a:r>
              <a:rPr lang="en-US" dirty="0">
                <a:solidFill>
                  <a:schemeClr val="tx2"/>
                </a:solidFill>
                <a:latin typeface="Times New Roman" panose="02020603050405020304" pitchFamily="18" charset="0"/>
                <a:cs typeface="Times New Roman" panose="02020603050405020304" pitchFamily="18" charset="0"/>
              </a:rPr>
              <a:t> total de </a:t>
            </a:r>
            <a:r>
              <a:rPr lang="en-US" dirty="0" err="1">
                <a:solidFill>
                  <a:schemeClr val="tx2"/>
                </a:solidFill>
                <a:latin typeface="Times New Roman" panose="02020603050405020304" pitchFamily="18" charset="0"/>
                <a:cs typeface="Times New Roman" panose="02020603050405020304" pitchFamily="18" charset="0"/>
              </a:rPr>
              <a:t>produse</a:t>
            </a:r>
            <a:r>
              <a:rPr lang="en-US" dirty="0">
                <a:solidFill>
                  <a:schemeClr val="tx2"/>
                </a:solidFill>
                <a:latin typeface="Times New Roman" panose="02020603050405020304" pitchFamily="18" charset="0"/>
                <a:cs typeface="Times New Roman" panose="02020603050405020304" pitchFamily="18" charset="0"/>
              </a:rPr>
              <a:t> in </a:t>
            </a:r>
            <a:r>
              <a:rPr lang="en-US" dirty="0" err="1">
                <a:solidFill>
                  <a:schemeClr val="tx2"/>
                </a:solidFill>
                <a:latin typeface="Times New Roman" panose="02020603050405020304" pitchFamily="18" charset="0"/>
                <a:cs typeface="Times New Roman" panose="02020603050405020304" pitchFamily="18" charset="0"/>
              </a:rPr>
              <a:t>fiecare</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regiune</a:t>
            </a:r>
            <a:r>
              <a:rPr lang="en-US" dirty="0">
                <a:solidFill>
                  <a:schemeClr val="tx2"/>
                </a:solidFill>
                <a:latin typeface="Times New Roman" panose="02020603050405020304" pitchFamily="18" charset="0"/>
                <a:cs typeface="Times New Roman" panose="02020603050405020304" pitchFamily="18" charset="0"/>
              </a:rPr>
              <a:t>(Market)?</a:t>
            </a:r>
          </a:p>
          <a:p>
            <a:pPr marL="228600" indent="-228600">
              <a:buFont typeface="+mj-lt"/>
              <a:buAutoNum type="arabicPeriod"/>
            </a:pPr>
            <a:r>
              <a:rPr lang="en-US" dirty="0">
                <a:solidFill>
                  <a:schemeClr val="tx2"/>
                </a:solidFill>
                <a:latin typeface="Times New Roman" panose="02020603050405020304" pitchFamily="18" charset="0"/>
                <a:cs typeface="Times New Roman" panose="02020603050405020304" pitchFamily="18" charset="0"/>
              </a:rPr>
              <a:t>Cate </a:t>
            </a:r>
            <a:r>
              <a:rPr lang="en-US" dirty="0" err="1">
                <a:solidFill>
                  <a:schemeClr val="tx2"/>
                </a:solidFill>
                <a:latin typeface="Times New Roman" panose="02020603050405020304" pitchFamily="18" charset="0"/>
                <a:cs typeface="Times New Roman" panose="02020603050405020304" pitchFamily="18" charset="0"/>
              </a:rPr>
              <a:t>produse</a:t>
            </a:r>
            <a:r>
              <a:rPr lang="en-US" dirty="0">
                <a:solidFill>
                  <a:schemeClr val="tx2"/>
                </a:solidFill>
                <a:latin typeface="Times New Roman" panose="02020603050405020304" pitchFamily="18" charset="0"/>
                <a:cs typeface="Times New Roman" panose="02020603050405020304" pitchFamily="18" charset="0"/>
              </a:rPr>
              <a:t> sunt </a:t>
            </a:r>
            <a:r>
              <a:rPr lang="en-US" dirty="0" err="1">
                <a:solidFill>
                  <a:schemeClr val="tx2"/>
                </a:solidFill>
                <a:latin typeface="Times New Roman" panose="02020603050405020304" pitchFamily="18" charset="0"/>
                <a:cs typeface="Times New Roman" panose="02020603050405020304" pitchFamily="18" charset="0"/>
              </a:rPr>
              <a:t>comandate</a:t>
            </a:r>
            <a:r>
              <a:rPr lang="en-US" dirty="0">
                <a:solidFill>
                  <a:schemeClr val="tx2"/>
                </a:solidFill>
                <a:latin typeface="Times New Roman" panose="02020603050405020304" pitchFamily="18" charset="0"/>
                <a:cs typeface="Times New Roman" panose="02020603050405020304" pitchFamily="18" charset="0"/>
              </a:rPr>
              <a:t> in </a:t>
            </a:r>
            <a:r>
              <a:rPr lang="en-US" dirty="0" err="1">
                <a:solidFill>
                  <a:schemeClr val="tx2"/>
                </a:solidFill>
                <a:latin typeface="Times New Roman" panose="02020603050405020304" pitchFamily="18" charset="0"/>
                <a:cs typeface="Times New Roman" panose="02020603050405020304" pitchFamily="18" charset="0"/>
              </a:rPr>
              <a:t>functie</a:t>
            </a:r>
            <a:r>
              <a:rPr lang="en-US" dirty="0">
                <a:solidFill>
                  <a:schemeClr val="tx2"/>
                </a:solidFill>
                <a:latin typeface="Times New Roman" panose="02020603050405020304" pitchFamily="18" charset="0"/>
                <a:cs typeface="Times New Roman" panose="02020603050405020304" pitchFamily="18" charset="0"/>
              </a:rPr>
              <a:t> de </a:t>
            </a:r>
            <a:r>
              <a:rPr lang="en-US" dirty="0" err="1">
                <a:solidFill>
                  <a:schemeClr val="tx2"/>
                </a:solidFill>
                <a:latin typeface="Times New Roman" panose="02020603050405020304" pitchFamily="18" charset="0"/>
                <a:cs typeface="Times New Roman" panose="02020603050405020304" pitchFamily="18" charset="0"/>
              </a:rPr>
              <a:t>categorie</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si</a:t>
            </a:r>
            <a:r>
              <a:rPr lang="en-US" dirty="0">
                <a:solidFill>
                  <a:schemeClr val="tx2"/>
                </a:solidFill>
                <a:latin typeface="Times New Roman" panose="02020603050405020304" pitchFamily="18" charset="0"/>
                <a:cs typeface="Times New Roman" panose="02020603050405020304" pitchFamily="18" charset="0"/>
              </a:rPr>
              <a:t> in </a:t>
            </a:r>
            <a:r>
              <a:rPr lang="en-US" dirty="0" err="1">
                <a:solidFill>
                  <a:schemeClr val="tx2"/>
                </a:solidFill>
                <a:latin typeface="Times New Roman" panose="02020603050405020304" pitchFamily="18" charset="0"/>
                <a:cs typeface="Times New Roman" panose="02020603050405020304" pitchFamily="18" charset="0"/>
              </a:rPr>
              <a:t>functie</a:t>
            </a:r>
            <a:r>
              <a:rPr lang="en-US" dirty="0">
                <a:solidFill>
                  <a:schemeClr val="tx2"/>
                </a:solidFill>
                <a:latin typeface="Times New Roman" panose="02020603050405020304" pitchFamily="18" charset="0"/>
                <a:cs typeface="Times New Roman" panose="02020603050405020304" pitchFamily="18" charset="0"/>
              </a:rPr>
              <a:t> de </a:t>
            </a:r>
            <a:r>
              <a:rPr lang="en-US" dirty="0" err="1">
                <a:solidFill>
                  <a:schemeClr val="tx2"/>
                </a:solidFill>
                <a:latin typeface="Times New Roman" panose="02020603050405020304" pitchFamily="18" charset="0"/>
                <a:cs typeface="Times New Roman" panose="02020603050405020304" pitchFamily="18" charset="0"/>
              </a:rPr>
              <a:t>regiune</a:t>
            </a:r>
            <a:r>
              <a:rPr lang="en-US" dirty="0">
                <a:solidFill>
                  <a:schemeClr val="tx2"/>
                </a:solidFill>
                <a:latin typeface="Times New Roman" panose="02020603050405020304" pitchFamily="18" charset="0"/>
                <a:cs typeface="Times New Roman" panose="02020603050405020304" pitchFamily="18" charset="0"/>
              </a:rPr>
              <a:t>(Market)?</a:t>
            </a:r>
          </a:p>
          <a:p>
            <a:pPr marL="228600" lvl="0" indent="-228600" algn="l" rtl="0">
              <a:spcBef>
                <a:spcPts val="0"/>
              </a:spcBef>
              <a:spcAft>
                <a:spcPts val="0"/>
              </a:spcAft>
              <a:buFont typeface="+mj-lt"/>
              <a:buAutoNum type="arabicPeriod"/>
            </a:pPr>
            <a:r>
              <a:rPr lang="en-US" dirty="0">
                <a:solidFill>
                  <a:schemeClr val="tx2"/>
                </a:solidFill>
                <a:latin typeface="Times New Roman" panose="02020603050405020304" pitchFamily="18" charset="0"/>
                <a:cs typeface="Times New Roman" panose="02020603050405020304" pitchFamily="18" charset="0"/>
              </a:rPr>
              <a:t>Care </a:t>
            </a:r>
            <a:r>
              <a:rPr lang="en-US" dirty="0" err="1">
                <a:solidFill>
                  <a:schemeClr val="tx2"/>
                </a:solidFill>
                <a:latin typeface="Times New Roman" panose="02020603050405020304" pitchFamily="18" charset="0"/>
                <a:cs typeface="Times New Roman" panose="02020603050405020304" pitchFamily="18" charset="0"/>
              </a:rPr>
              <a:t>este</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numarul</a:t>
            </a:r>
            <a:r>
              <a:rPr lang="en-US" dirty="0">
                <a:solidFill>
                  <a:schemeClr val="tx2"/>
                </a:solidFill>
                <a:latin typeface="Times New Roman" panose="02020603050405020304" pitchFamily="18" charset="0"/>
                <a:cs typeface="Times New Roman" panose="02020603050405020304" pitchFamily="18" charset="0"/>
              </a:rPr>
              <a:t> de </a:t>
            </a:r>
            <a:r>
              <a:rPr lang="en-US" dirty="0" err="1">
                <a:solidFill>
                  <a:schemeClr val="tx2"/>
                </a:solidFill>
                <a:latin typeface="Times New Roman" panose="02020603050405020304" pitchFamily="18" charset="0"/>
                <a:cs typeface="Times New Roman" panose="02020603050405020304" pitchFamily="18" charset="0"/>
              </a:rPr>
              <a:t>comenzi</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si</a:t>
            </a:r>
            <a:r>
              <a:rPr lang="en-US" dirty="0">
                <a:solidFill>
                  <a:schemeClr val="tx2"/>
                </a:solidFill>
                <a:latin typeface="Times New Roman" panose="02020603050405020304" pitchFamily="18" charset="0"/>
                <a:cs typeface="Times New Roman" panose="02020603050405020304" pitchFamily="18" charset="0"/>
              </a:rPr>
              <a:t> media </a:t>
            </a:r>
            <a:r>
              <a:rPr lang="en-US" dirty="0" err="1">
                <a:solidFill>
                  <a:schemeClr val="tx2"/>
                </a:solidFill>
                <a:latin typeface="Times New Roman" panose="02020603050405020304" pitchFamily="18" charset="0"/>
                <a:cs typeface="Times New Roman" panose="02020603050405020304" pitchFamily="18" charset="0"/>
              </a:rPr>
              <a:t>procentuala</a:t>
            </a:r>
            <a:r>
              <a:rPr lang="en-US" dirty="0">
                <a:solidFill>
                  <a:schemeClr val="tx2"/>
                </a:solidFill>
                <a:latin typeface="Times New Roman" panose="02020603050405020304" pitchFamily="18" charset="0"/>
                <a:cs typeface="Times New Roman" panose="02020603050405020304" pitchFamily="18" charset="0"/>
              </a:rPr>
              <a:t> a </a:t>
            </a:r>
            <a:r>
              <a:rPr lang="en-US" dirty="0" err="1">
                <a:solidFill>
                  <a:schemeClr val="tx2"/>
                </a:solidFill>
                <a:latin typeface="Times New Roman" panose="02020603050405020304" pitchFamily="18" charset="0"/>
                <a:cs typeface="Times New Roman" panose="02020603050405020304" pitchFamily="18" charset="0"/>
              </a:rPr>
              <a:t>profitului</a:t>
            </a:r>
            <a:r>
              <a:rPr lang="en-US" dirty="0">
                <a:solidFill>
                  <a:schemeClr val="tx2"/>
                </a:solidFill>
                <a:latin typeface="Times New Roman" panose="02020603050405020304" pitchFamily="18" charset="0"/>
                <a:cs typeface="Times New Roman" panose="02020603050405020304" pitchFamily="18" charset="0"/>
              </a:rPr>
              <a:t> in </a:t>
            </a:r>
            <a:r>
              <a:rPr lang="en-US" dirty="0" err="1">
                <a:solidFill>
                  <a:schemeClr val="tx2"/>
                </a:solidFill>
                <a:latin typeface="Times New Roman" panose="02020603050405020304" pitchFamily="18" charset="0"/>
                <a:cs typeface="Times New Roman" panose="02020603050405020304" pitchFamily="18" charset="0"/>
              </a:rPr>
              <a:t>functie</a:t>
            </a:r>
            <a:r>
              <a:rPr lang="en-US" dirty="0">
                <a:solidFill>
                  <a:schemeClr val="tx2"/>
                </a:solidFill>
                <a:latin typeface="Times New Roman" panose="02020603050405020304" pitchFamily="18" charset="0"/>
                <a:cs typeface="Times New Roman" panose="02020603050405020304" pitchFamily="18" charset="0"/>
              </a:rPr>
              <a:t> de </a:t>
            </a:r>
            <a:r>
              <a:rPr lang="en-US" dirty="0" err="1">
                <a:solidFill>
                  <a:schemeClr val="tx2"/>
                </a:solidFill>
                <a:latin typeface="Times New Roman" panose="02020603050405020304" pitchFamily="18" charset="0"/>
                <a:cs typeface="Times New Roman" panose="02020603050405020304" pitchFamily="18" charset="0"/>
              </a:rPr>
              <a:t>gradul</a:t>
            </a:r>
            <a:r>
              <a:rPr lang="en-US" dirty="0">
                <a:solidFill>
                  <a:schemeClr val="tx2"/>
                </a:solidFill>
                <a:latin typeface="Times New Roman" panose="02020603050405020304" pitchFamily="18" charset="0"/>
                <a:cs typeface="Times New Roman" panose="02020603050405020304" pitchFamily="18" charset="0"/>
              </a:rPr>
              <a:t> de profit?</a:t>
            </a:r>
          </a:p>
          <a:p>
            <a:pPr marL="228600" lvl="0" indent="-228600" algn="l" rtl="0">
              <a:spcBef>
                <a:spcPts val="0"/>
              </a:spcBef>
              <a:spcAft>
                <a:spcPts val="0"/>
              </a:spcAft>
              <a:buFont typeface="+mj-lt"/>
              <a:buAutoNum type="arabicPeriod"/>
            </a:pPr>
            <a:r>
              <a:rPr lang="en-US" dirty="0">
                <a:solidFill>
                  <a:schemeClr val="tx2"/>
                </a:solidFill>
                <a:latin typeface="Times New Roman" panose="02020603050405020304" pitchFamily="18" charset="0"/>
                <a:cs typeface="Times New Roman" panose="02020603050405020304" pitchFamily="18" charset="0"/>
              </a:rPr>
              <a:t>Care </a:t>
            </a:r>
            <a:r>
              <a:rPr lang="en-US" dirty="0" err="1">
                <a:solidFill>
                  <a:schemeClr val="tx2"/>
                </a:solidFill>
                <a:latin typeface="Times New Roman" panose="02020603050405020304" pitchFamily="18" charset="0"/>
                <a:cs typeface="Times New Roman" panose="02020603050405020304" pitchFamily="18" charset="0"/>
              </a:rPr>
              <a:t>este</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numarul</a:t>
            </a:r>
            <a:r>
              <a:rPr lang="en-US" dirty="0">
                <a:solidFill>
                  <a:schemeClr val="tx2"/>
                </a:solidFill>
                <a:latin typeface="Times New Roman" panose="02020603050405020304" pitchFamily="18" charset="0"/>
                <a:cs typeface="Times New Roman" panose="02020603050405020304" pitchFamily="18" charset="0"/>
              </a:rPr>
              <a:t> total de </a:t>
            </a:r>
            <a:r>
              <a:rPr lang="en-US" dirty="0" err="1">
                <a:solidFill>
                  <a:schemeClr val="tx2"/>
                </a:solidFill>
                <a:latin typeface="Times New Roman" panose="02020603050405020304" pitchFamily="18" charset="0"/>
                <a:cs typeface="Times New Roman" panose="02020603050405020304" pitchFamily="18" charset="0"/>
              </a:rPr>
              <a:t>comenzi</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si</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profitul</a:t>
            </a:r>
            <a:r>
              <a:rPr lang="en-US" dirty="0">
                <a:solidFill>
                  <a:schemeClr val="tx2"/>
                </a:solidFill>
                <a:latin typeface="Times New Roman" panose="02020603050405020304" pitchFamily="18" charset="0"/>
                <a:cs typeface="Times New Roman" panose="02020603050405020304" pitchFamily="18" charset="0"/>
              </a:rPr>
              <a:t> per an?</a:t>
            </a:r>
          </a:p>
          <a:p>
            <a:pPr marL="228600" lvl="0" indent="-228600" algn="l" rtl="0">
              <a:spcBef>
                <a:spcPts val="0"/>
              </a:spcBef>
              <a:spcAft>
                <a:spcPts val="0"/>
              </a:spcAft>
              <a:buFont typeface="+mj-lt"/>
              <a:buAutoNum type="arabicPeriod"/>
            </a:pPr>
            <a:r>
              <a:rPr lang="en-US" dirty="0">
                <a:solidFill>
                  <a:schemeClr val="tx2"/>
                </a:solidFill>
                <a:latin typeface="Times New Roman" panose="02020603050405020304" pitchFamily="18" charset="0"/>
                <a:cs typeface="Times New Roman" panose="02020603050405020304" pitchFamily="18" charset="0"/>
              </a:rPr>
              <a:t>Care </a:t>
            </a:r>
            <a:r>
              <a:rPr lang="en-US" dirty="0" err="1">
                <a:solidFill>
                  <a:schemeClr val="tx2"/>
                </a:solidFill>
                <a:latin typeface="Times New Roman" panose="02020603050405020304" pitchFamily="18" charset="0"/>
                <a:cs typeface="Times New Roman" panose="02020603050405020304" pitchFamily="18" charset="0"/>
              </a:rPr>
              <a:t>este</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numarul</a:t>
            </a:r>
            <a:r>
              <a:rPr lang="en-US" dirty="0">
                <a:solidFill>
                  <a:schemeClr val="tx2"/>
                </a:solidFill>
                <a:latin typeface="Times New Roman" panose="02020603050405020304" pitchFamily="18" charset="0"/>
                <a:cs typeface="Times New Roman" panose="02020603050405020304" pitchFamily="18" charset="0"/>
              </a:rPr>
              <a:t> total de </a:t>
            </a:r>
            <a:r>
              <a:rPr lang="en-US" dirty="0" err="1">
                <a:solidFill>
                  <a:schemeClr val="tx2"/>
                </a:solidFill>
                <a:latin typeface="Times New Roman" panose="02020603050405020304" pitchFamily="18" charset="0"/>
                <a:cs typeface="Times New Roman" panose="02020603050405020304" pitchFamily="18" charset="0"/>
              </a:rPr>
              <a:t>vanzari</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profitul</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costul</a:t>
            </a:r>
            <a:r>
              <a:rPr lang="en-US" dirty="0">
                <a:solidFill>
                  <a:schemeClr val="tx2"/>
                </a:solidFill>
                <a:latin typeface="Times New Roman" panose="02020603050405020304" pitchFamily="18" charset="0"/>
                <a:cs typeface="Times New Roman" panose="02020603050405020304" pitchFamily="18" charset="0"/>
              </a:rPr>
              <a:t> total </a:t>
            </a:r>
            <a:r>
              <a:rPr lang="en-US" dirty="0" err="1">
                <a:solidFill>
                  <a:schemeClr val="tx2"/>
                </a:solidFill>
                <a:latin typeface="Times New Roman" panose="02020603050405020304" pitchFamily="18" charset="0"/>
                <a:cs typeface="Times New Roman" panose="02020603050405020304" pitchFamily="18" charset="0"/>
              </a:rPr>
              <a:t>si</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cantitatea</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totala</a:t>
            </a:r>
            <a:r>
              <a:rPr lang="en-US" dirty="0">
                <a:solidFill>
                  <a:schemeClr val="tx2"/>
                </a:solidFill>
                <a:latin typeface="Times New Roman" panose="02020603050405020304" pitchFamily="18" charset="0"/>
                <a:cs typeface="Times New Roman" panose="02020603050405020304" pitchFamily="18" charset="0"/>
              </a:rPr>
              <a:t>?</a:t>
            </a:r>
          </a:p>
          <a:p>
            <a:pPr marL="228600" lvl="0" indent="-228600" algn="l" rtl="0">
              <a:spcBef>
                <a:spcPts val="0"/>
              </a:spcBef>
              <a:spcAft>
                <a:spcPts val="0"/>
              </a:spcAft>
              <a:buFont typeface="+mj-lt"/>
              <a:buAutoNum type="arabicPeriod"/>
            </a:pPr>
            <a:r>
              <a:rPr lang="en-US" dirty="0">
                <a:solidFill>
                  <a:schemeClr val="tx2"/>
                </a:solidFill>
                <a:latin typeface="Times New Roman" panose="02020603050405020304" pitchFamily="18" charset="0"/>
                <a:cs typeface="Times New Roman" panose="02020603050405020304" pitchFamily="18" charset="0"/>
              </a:rPr>
              <a:t>Care sunt </a:t>
            </a:r>
            <a:r>
              <a:rPr lang="en-US" dirty="0" err="1">
                <a:solidFill>
                  <a:schemeClr val="tx2"/>
                </a:solidFill>
                <a:latin typeface="Times New Roman" panose="02020603050405020304" pitchFamily="18" charset="0"/>
                <a:cs typeface="Times New Roman" panose="02020603050405020304" pitchFamily="18" charset="0"/>
              </a:rPr>
              <a:t>categoriile</a:t>
            </a:r>
            <a:r>
              <a:rPr lang="en-US" dirty="0">
                <a:solidFill>
                  <a:schemeClr val="tx2"/>
                </a:solidFill>
                <a:latin typeface="Times New Roman" panose="02020603050405020304" pitchFamily="18" charset="0"/>
                <a:cs typeface="Times New Roman" panose="02020603050405020304" pitchFamily="18" charset="0"/>
              </a:rPr>
              <a:t> de client cu </a:t>
            </a:r>
            <a:r>
              <a:rPr lang="en-US" dirty="0" err="1">
                <a:solidFill>
                  <a:schemeClr val="tx2"/>
                </a:solidFill>
                <a:latin typeface="Times New Roman" panose="02020603050405020304" pitchFamily="18" charset="0"/>
                <a:cs typeface="Times New Roman" panose="02020603050405020304" pitchFamily="18" charset="0"/>
              </a:rPr>
              <a:t>cele</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mai</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multe</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vanzari</a:t>
            </a:r>
            <a:r>
              <a:rPr lang="en-US" dirty="0">
                <a:solidFill>
                  <a:schemeClr val="tx2"/>
                </a:solidFill>
                <a:latin typeface="Times New Roman" panose="02020603050405020304" pitchFamily="18" charset="0"/>
                <a:cs typeface="Times New Roman" panose="02020603050405020304" pitchFamily="18" charset="0"/>
              </a:rPr>
              <a:t>?</a:t>
            </a:r>
          </a:p>
          <a:p>
            <a:pPr marL="228600" lvl="0" indent="-228600" algn="l" rtl="0">
              <a:spcBef>
                <a:spcPts val="0"/>
              </a:spcBef>
              <a:spcAft>
                <a:spcPts val="0"/>
              </a:spcAft>
              <a:buFont typeface="+mj-lt"/>
              <a:buAutoNum type="arabicPeriod"/>
            </a:pPr>
            <a:r>
              <a:rPr lang="en-US" dirty="0">
                <a:solidFill>
                  <a:schemeClr val="tx2"/>
                </a:solidFill>
                <a:latin typeface="Times New Roman" panose="02020603050405020304" pitchFamily="18" charset="0"/>
                <a:cs typeface="Times New Roman" panose="02020603050405020304" pitchFamily="18" charset="0"/>
              </a:rPr>
              <a:t>Care sunt top 10 </a:t>
            </a:r>
            <a:r>
              <a:rPr lang="en-US" dirty="0" err="1">
                <a:solidFill>
                  <a:schemeClr val="tx2"/>
                </a:solidFill>
                <a:latin typeface="Times New Roman" panose="02020603050405020304" pitchFamily="18" charset="0"/>
                <a:cs typeface="Times New Roman" panose="02020603050405020304" pitchFamily="18" charset="0"/>
              </a:rPr>
              <a:t>produse</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dupa</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valoarea</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vanzarilor</a:t>
            </a:r>
            <a:r>
              <a:rPr lang="en-US" dirty="0">
                <a:solidFill>
                  <a:schemeClr val="tx2"/>
                </a:solidFill>
                <a:latin typeface="Times New Roman" panose="02020603050405020304" pitchFamily="18" charset="0"/>
                <a:cs typeface="Times New Roman" panose="02020603050405020304" pitchFamily="18" charset="0"/>
              </a:rPr>
              <a:t>?</a:t>
            </a:r>
          </a:p>
          <a:p>
            <a:pPr marL="228600" lvl="0" indent="-228600" algn="l" rtl="0">
              <a:spcBef>
                <a:spcPts val="0"/>
              </a:spcBef>
              <a:spcAft>
                <a:spcPts val="0"/>
              </a:spcAft>
              <a:buFont typeface="+mj-lt"/>
              <a:buAutoNum type="arabicPeriod"/>
            </a:pPr>
            <a:r>
              <a:rPr lang="en-US" dirty="0">
                <a:solidFill>
                  <a:schemeClr val="tx2"/>
                </a:solidFill>
                <a:latin typeface="Times New Roman" panose="02020603050405020304" pitchFamily="18" charset="0"/>
                <a:cs typeface="Times New Roman" panose="02020603050405020304" pitchFamily="18" charset="0"/>
              </a:rPr>
              <a:t>Care sunt top 10 </a:t>
            </a:r>
            <a:r>
              <a:rPr lang="en-US" dirty="0" err="1">
                <a:solidFill>
                  <a:schemeClr val="tx2"/>
                </a:solidFill>
                <a:latin typeface="Times New Roman" panose="02020603050405020304" pitchFamily="18" charset="0"/>
                <a:cs typeface="Times New Roman" panose="02020603050405020304" pitchFamily="18" charset="0"/>
              </a:rPr>
              <a:t>produse</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dupa</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profitul</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procentual</a:t>
            </a:r>
            <a:r>
              <a:rPr lang="en-US" dirty="0">
                <a:solidFill>
                  <a:schemeClr val="tx2"/>
                </a:solidFill>
                <a:latin typeface="Times New Roman" panose="02020603050405020304" pitchFamily="18" charset="0"/>
                <a:cs typeface="Times New Roman" panose="02020603050405020304" pitchFamily="18" charset="0"/>
              </a:rPr>
              <a:t>?</a:t>
            </a:r>
          </a:p>
          <a:p>
            <a:pPr marL="228600" lvl="0" indent="-228600" algn="l" rtl="0">
              <a:spcBef>
                <a:spcPts val="0"/>
              </a:spcBef>
              <a:spcAft>
                <a:spcPts val="0"/>
              </a:spcAft>
              <a:buFont typeface="+mj-lt"/>
              <a:buAutoNum type="arabicPeriod"/>
            </a:pPr>
            <a:r>
              <a:rPr lang="en-US" dirty="0">
                <a:solidFill>
                  <a:schemeClr val="tx2"/>
                </a:solidFill>
                <a:latin typeface="Times New Roman" panose="02020603050405020304" pitchFamily="18" charset="0"/>
                <a:cs typeface="Times New Roman" panose="02020603050405020304" pitchFamily="18" charset="0"/>
              </a:rPr>
              <a:t>Care sunt </a:t>
            </a:r>
            <a:r>
              <a:rPr lang="en-US" dirty="0" err="1">
                <a:solidFill>
                  <a:schemeClr val="tx2"/>
                </a:solidFill>
                <a:latin typeface="Times New Roman" panose="02020603050405020304" pitchFamily="18" charset="0"/>
                <a:cs typeface="Times New Roman" panose="02020603050405020304" pitchFamily="18" charset="0"/>
              </a:rPr>
              <a:t>subcategoriile</a:t>
            </a:r>
            <a:r>
              <a:rPr lang="en-US" dirty="0">
                <a:solidFill>
                  <a:schemeClr val="tx2"/>
                </a:solidFill>
                <a:latin typeface="Times New Roman" panose="02020603050405020304" pitchFamily="18" charset="0"/>
                <a:cs typeface="Times New Roman" panose="02020603050405020304" pitchFamily="18" charset="0"/>
              </a:rPr>
              <a:t> de </a:t>
            </a:r>
            <a:r>
              <a:rPr lang="en-US" dirty="0" err="1">
                <a:solidFill>
                  <a:schemeClr val="tx2"/>
                </a:solidFill>
                <a:latin typeface="Times New Roman" panose="02020603050405020304" pitchFamily="18" charset="0"/>
                <a:cs typeface="Times New Roman" panose="02020603050405020304" pitchFamily="18" charset="0"/>
              </a:rPr>
              <a:t>produse</a:t>
            </a:r>
            <a:r>
              <a:rPr lang="en-US" dirty="0">
                <a:solidFill>
                  <a:schemeClr val="tx2"/>
                </a:solidFill>
                <a:latin typeface="Times New Roman" panose="02020603050405020304" pitchFamily="18" charset="0"/>
                <a:cs typeface="Times New Roman" panose="02020603050405020304" pitchFamily="18" charset="0"/>
              </a:rPr>
              <a:t> care au cel </a:t>
            </a:r>
            <a:r>
              <a:rPr lang="en-US" dirty="0" err="1">
                <a:solidFill>
                  <a:schemeClr val="tx2"/>
                </a:solidFill>
                <a:latin typeface="Times New Roman" panose="02020603050405020304" pitchFamily="18" charset="0"/>
                <a:cs typeface="Times New Roman" panose="02020603050405020304" pitchFamily="18" charset="0"/>
              </a:rPr>
              <a:t>mai</a:t>
            </a:r>
            <a:r>
              <a:rPr lang="en-US" dirty="0">
                <a:solidFill>
                  <a:schemeClr val="tx2"/>
                </a:solidFill>
                <a:latin typeface="Times New Roman" panose="02020603050405020304" pitchFamily="18" charset="0"/>
                <a:cs typeface="Times New Roman" panose="02020603050405020304" pitchFamily="18" charset="0"/>
              </a:rPr>
              <a:t> mare profit </a:t>
            </a:r>
            <a:r>
              <a:rPr lang="en-US" dirty="0" err="1">
                <a:solidFill>
                  <a:schemeClr val="tx2"/>
                </a:solidFill>
                <a:latin typeface="Times New Roman" panose="02020603050405020304" pitchFamily="18" charset="0"/>
                <a:cs typeface="Times New Roman" panose="02020603050405020304" pitchFamily="18" charset="0"/>
              </a:rPr>
              <a:t>mediu</a:t>
            </a:r>
            <a:r>
              <a:rPr lang="en-US" dirty="0">
                <a:solidFill>
                  <a:schemeClr val="tx2"/>
                </a:solidFill>
                <a:latin typeface="Times New Roman" panose="02020603050405020304" pitchFamily="18" charset="0"/>
                <a:cs typeface="Times New Roman" panose="02020603050405020304" pitchFamily="18" charset="0"/>
              </a:rPr>
              <a:t> per </a:t>
            </a:r>
            <a:r>
              <a:rPr lang="en-US" dirty="0" err="1">
                <a:solidFill>
                  <a:schemeClr val="tx2"/>
                </a:solidFill>
                <a:latin typeface="Times New Roman" panose="02020603050405020304" pitchFamily="18" charset="0"/>
                <a:cs typeface="Times New Roman" panose="02020603050405020304" pitchFamily="18" charset="0"/>
              </a:rPr>
              <a:t>comanda</a:t>
            </a:r>
            <a:r>
              <a:rPr lang="en-US" dirty="0">
                <a:solidFill>
                  <a:schemeClr val="tx2"/>
                </a:solidFill>
                <a:latin typeface="Times New Roman" panose="02020603050405020304" pitchFamily="18" charset="0"/>
                <a:cs typeface="Times New Roman" panose="02020603050405020304" pitchFamily="18" charset="0"/>
              </a:rPr>
              <a:t>?</a:t>
            </a:r>
          </a:p>
          <a:p>
            <a:pPr marL="228600" lvl="0" indent="-228600" algn="l" rtl="0">
              <a:spcBef>
                <a:spcPts val="0"/>
              </a:spcBef>
              <a:spcAft>
                <a:spcPts val="0"/>
              </a:spcAft>
              <a:buFont typeface="+mj-lt"/>
              <a:buAutoNum type="arabicPeriod"/>
            </a:pPr>
            <a:r>
              <a:rPr lang="en-US" dirty="0">
                <a:solidFill>
                  <a:schemeClr val="tx2"/>
                </a:solidFill>
                <a:latin typeface="Times New Roman" panose="02020603050405020304" pitchFamily="18" charset="0"/>
                <a:cs typeface="Times New Roman" panose="02020603050405020304" pitchFamily="18" charset="0"/>
              </a:rPr>
              <a:t>Care sunt </a:t>
            </a:r>
            <a:r>
              <a:rPr lang="en-US" dirty="0" err="1">
                <a:solidFill>
                  <a:schemeClr val="tx2"/>
                </a:solidFill>
                <a:latin typeface="Times New Roman" panose="02020603050405020304" pitchFamily="18" charset="0"/>
                <a:cs typeface="Times New Roman" panose="02020603050405020304" pitchFamily="18" charset="0"/>
              </a:rPr>
              <a:t>tarile</a:t>
            </a:r>
            <a:r>
              <a:rPr lang="en-US" dirty="0">
                <a:solidFill>
                  <a:schemeClr val="tx2"/>
                </a:solidFill>
                <a:latin typeface="Times New Roman" panose="02020603050405020304" pitchFamily="18" charset="0"/>
                <a:cs typeface="Times New Roman" panose="02020603050405020304" pitchFamily="18" charset="0"/>
              </a:rPr>
              <a:t> care au un profit </a:t>
            </a:r>
            <a:r>
              <a:rPr lang="en-US" dirty="0" err="1">
                <a:solidFill>
                  <a:schemeClr val="tx2"/>
                </a:solidFill>
                <a:latin typeface="Times New Roman" panose="02020603050405020304" pitchFamily="18" charset="0"/>
                <a:cs typeface="Times New Roman" panose="02020603050405020304" pitchFamily="18" charset="0"/>
              </a:rPr>
              <a:t>ridicat</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mediu</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sau</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pierdere</a:t>
            </a:r>
            <a:r>
              <a:rPr lang="en-US" dirty="0">
                <a:solidFill>
                  <a:schemeClr val="tx2"/>
                </a:solidFill>
                <a:latin typeface="Times New Roman" panose="02020603050405020304" pitchFamily="18" charset="0"/>
                <a:cs typeface="Times New Roman" panose="02020603050405020304" pitchFamily="18" charset="0"/>
              </a:rPr>
              <a:t>?</a:t>
            </a:r>
          </a:p>
          <a:p>
            <a:pPr marL="228600" lvl="0" indent="-228600" algn="l" rtl="0">
              <a:spcBef>
                <a:spcPts val="0"/>
              </a:spcBef>
              <a:spcAft>
                <a:spcPts val="0"/>
              </a:spcAft>
              <a:buFont typeface="+mj-lt"/>
              <a:buAutoNum type="arabicPeriod"/>
            </a:pPr>
            <a:r>
              <a:rPr lang="en-US" dirty="0">
                <a:solidFill>
                  <a:schemeClr val="tx2"/>
                </a:solidFill>
                <a:latin typeface="Times New Roman" panose="02020603050405020304" pitchFamily="18" charset="0"/>
                <a:cs typeface="Times New Roman" panose="02020603050405020304" pitchFamily="18" charset="0"/>
              </a:rPr>
              <a:t>Care </a:t>
            </a:r>
            <a:r>
              <a:rPr lang="en-US" dirty="0" err="1">
                <a:solidFill>
                  <a:schemeClr val="tx2"/>
                </a:solidFill>
                <a:latin typeface="Times New Roman" panose="02020603050405020304" pitchFamily="18" charset="0"/>
                <a:cs typeface="Times New Roman" panose="02020603050405020304" pitchFamily="18" charset="0"/>
              </a:rPr>
              <a:t>este</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timpul</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mediu</a:t>
            </a:r>
            <a:r>
              <a:rPr lang="en-US" dirty="0">
                <a:solidFill>
                  <a:schemeClr val="tx2"/>
                </a:solidFill>
                <a:latin typeface="Times New Roman" panose="02020603050405020304" pitchFamily="18" charset="0"/>
                <a:cs typeface="Times New Roman" panose="02020603050405020304" pitchFamily="18" charset="0"/>
              </a:rPr>
              <a:t> de </a:t>
            </a:r>
            <a:r>
              <a:rPr lang="en-US" dirty="0" err="1">
                <a:solidFill>
                  <a:schemeClr val="tx2"/>
                </a:solidFill>
                <a:latin typeface="Times New Roman" panose="02020603050405020304" pitchFamily="18" charset="0"/>
                <a:cs typeface="Times New Roman" panose="02020603050405020304" pitchFamily="18" charset="0"/>
              </a:rPr>
              <a:t>livrare</a:t>
            </a:r>
            <a:r>
              <a:rPr lang="en-US" dirty="0">
                <a:solidFill>
                  <a:schemeClr val="tx2"/>
                </a:solidFill>
                <a:latin typeface="Times New Roman" panose="02020603050405020304" pitchFamily="18" charset="0"/>
                <a:cs typeface="Times New Roman" panose="02020603050405020304" pitchFamily="18" charset="0"/>
              </a:rPr>
              <a:t> in </a:t>
            </a:r>
            <a:r>
              <a:rPr lang="en-US" dirty="0" err="1">
                <a:solidFill>
                  <a:schemeClr val="tx2"/>
                </a:solidFill>
                <a:latin typeface="Times New Roman" panose="02020603050405020304" pitchFamily="18" charset="0"/>
                <a:cs typeface="Times New Roman" panose="02020603050405020304" pitchFamily="18" charset="0"/>
              </a:rPr>
              <a:t>functie</a:t>
            </a:r>
            <a:r>
              <a:rPr lang="en-US" dirty="0">
                <a:solidFill>
                  <a:schemeClr val="tx2"/>
                </a:solidFill>
                <a:latin typeface="Times New Roman" panose="02020603050405020304" pitchFamily="18" charset="0"/>
                <a:cs typeface="Times New Roman" panose="02020603050405020304" pitchFamily="18" charset="0"/>
              </a:rPr>
              <a:t> de </a:t>
            </a:r>
            <a:r>
              <a:rPr lang="en-US" dirty="0" err="1">
                <a:solidFill>
                  <a:schemeClr val="tx2"/>
                </a:solidFill>
                <a:latin typeface="Times New Roman" panose="02020603050405020304" pitchFamily="18" charset="0"/>
                <a:cs typeface="Times New Roman" panose="02020603050405020304" pitchFamily="18" charset="0"/>
              </a:rPr>
              <a:t>prioritatea</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comenzilor</a:t>
            </a:r>
            <a:r>
              <a:rPr lang="en-US" dirty="0">
                <a:solidFill>
                  <a:schemeClr val="tx2"/>
                </a:solidFill>
                <a:latin typeface="Times New Roman" panose="02020603050405020304" pitchFamily="18" charset="0"/>
                <a:cs typeface="Times New Roman" panose="02020603050405020304" pitchFamily="18" charset="0"/>
              </a:rPr>
              <a:t>?</a:t>
            </a:r>
          </a:p>
          <a:p>
            <a:pPr marL="0" lvl="0" indent="0" algn="l" rtl="0">
              <a:spcBef>
                <a:spcPts val="0"/>
              </a:spcBef>
              <a:spcAft>
                <a:spcPts val="1200"/>
              </a:spcAft>
              <a:buNone/>
            </a:pPr>
            <a:endParaRPr dirty="0">
              <a:solidFill>
                <a:schemeClr val="dk1"/>
              </a:solidFill>
            </a:endParaRPr>
          </a:p>
        </p:txBody>
      </p:sp>
      <p:sp>
        <p:nvSpPr>
          <p:cNvPr id="356" name="Google Shape;356;p58"/>
          <p:cNvSpPr txBox="1">
            <a:spLocks noGrp="1"/>
          </p:cNvSpPr>
          <p:nvPr>
            <p:ph type="subTitle" idx="2"/>
          </p:nvPr>
        </p:nvSpPr>
        <p:spPr>
          <a:xfrm>
            <a:off x="4744778" y="362763"/>
            <a:ext cx="3860357" cy="4780737"/>
          </a:xfrm>
          <a:prstGeom prst="rect">
            <a:avLst/>
          </a:prstGeom>
        </p:spPr>
        <p:txBody>
          <a:bodyPr spcFirstLastPara="1" wrap="square" lIns="91425" tIns="91425" rIns="91425" bIns="91425" anchor="t" anchorCtr="0">
            <a:noAutofit/>
          </a:bodyPr>
          <a:lstStyle/>
          <a:p>
            <a:pPr marL="228600" lvl="0" indent="-228600" algn="l" rtl="0">
              <a:lnSpc>
                <a:spcPct val="100000"/>
              </a:lnSpc>
              <a:spcBef>
                <a:spcPts val="0"/>
              </a:spcBef>
              <a:spcAft>
                <a:spcPts val="600"/>
              </a:spcAft>
              <a:buFont typeface="+mj-lt"/>
              <a:buAutoNum type="arabicPeriod"/>
            </a:pPr>
            <a:r>
              <a:rPr lang="en-US" sz="800" b="1" dirty="0">
                <a:latin typeface="Times New Roman" panose="02020603050405020304" pitchFamily="18" charset="0"/>
                <a:cs typeface="Times New Roman" panose="02020603050405020304" pitchFamily="18" charset="0"/>
              </a:rPr>
              <a:t>Optimizarea performanței </a:t>
            </a:r>
            <a:r>
              <a:rPr lang="en-US" sz="800" b="1" dirty="0" err="1">
                <a:latin typeface="Times New Roman" panose="02020603050405020304" pitchFamily="18" charset="0"/>
                <a:cs typeface="Times New Roman" panose="02020603050405020304" pitchFamily="18" charset="0"/>
              </a:rPr>
              <a:t>regionale</a:t>
            </a:r>
            <a:r>
              <a:rPr lang="en-US" sz="800" b="1" dirty="0">
                <a:latin typeface="Times New Roman" panose="02020603050405020304" pitchFamily="18" charset="0"/>
                <a:cs typeface="Times New Roman" panose="02020603050405020304" pitchFamily="18" charset="0"/>
              </a:rPr>
              <a:t>:</a:t>
            </a:r>
            <a:br>
              <a:rPr lang="en-US" sz="800" dirty="0">
                <a:latin typeface="Times New Roman" panose="02020603050405020304" pitchFamily="18" charset="0"/>
                <a:cs typeface="Times New Roman" panose="02020603050405020304" pitchFamily="18" charset="0"/>
              </a:rPr>
            </a:br>
            <a:r>
              <a:rPr lang="en-US" sz="800" dirty="0" err="1">
                <a:latin typeface="Times New Roman" panose="02020603050405020304" pitchFamily="18" charset="0"/>
                <a:cs typeface="Times New Roman" panose="02020603050405020304" pitchFamily="18" charset="0"/>
              </a:rPr>
              <a:t>Identificarea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regiunilor</a:t>
            </a:r>
            <a:r>
              <a:rPr lang="en-US" sz="800" dirty="0">
                <a:latin typeface="Times New Roman" panose="02020603050405020304" pitchFamily="18" charset="0"/>
                <a:cs typeface="Times New Roman" panose="02020603050405020304" pitchFamily="18" charset="0"/>
              </a:rPr>
              <a:t> (Market) cu </a:t>
            </a:r>
            <a:r>
              <a:rPr lang="en-US" sz="800" dirty="0" err="1">
                <a:latin typeface="Times New Roman" panose="02020603050405020304" pitchFamily="18" charset="0"/>
                <a:cs typeface="Times New Roman" panose="02020603050405020304" pitchFamily="18" charset="0"/>
              </a:rPr>
              <a:t>cele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mai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multe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comenzi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pentru</a:t>
            </a:r>
            <a:r>
              <a:rPr lang="en-US" sz="800" dirty="0">
                <a:latin typeface="Times New Roman" panose="02020603050405020304" pitchFamily="18" charset="0"/>
                <a:cs typeface="Times New Roman" panose="02020603050405020304" pitchFamily="18" charset="0"/>
              </a:rPr>
              <a:t> a </a:t>
            </a:r>
            <a:r>
              <a:rPr lang="en-US" sz="800" dirty="0" err="1">
                <a:latin typeface="Times New Roman" panose="02020603050405020304" pitchFamily="18" charset="0"/>
                <a:cs typeface="Times New Roman" panose="02020603050405020304" pitchFamily="18" charset="0"/>
              </a:rPr>
              <a:t>direcționa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mai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eficient</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resursele</a:t>
            </a:r>
            <a:r>
              <a:rPr lang="en-US" sz="800" dirty="0">
                <a:latin typeface="Times New Roman" panose="02020603050405020304" pitchFamily="18" charset="0"/>
                <a:cs typeface="Times New Roman" panose="02020603050405020304" pitchFamily="18" charset="0"/>
              </a:rPr>
              <a:t> de marketing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logistică.</a:t>
            </a:r>
          </a:p>
          <a:p>
            <a:pPr marL="228600" lvl="0" indent="-228600" algn="l" rtl="0">
              <a:lnSpc>
                <a:spcPct val="100000"/>
              </a:lnSpc>
              <a:spcBef>
                <a:spcPts val="0"/>
              </a:spcBef>
              <a:spcAft>
                <a:spcPts val="600"/>
              </a:spcAft>
              <a:buFont typeface="+mj-lt"/>
              <a:buAutoNum type="arabicPeriod"/>
            </a:pPr>
            <a:r>
              <a:rPr lang="en-US" sz="800" b="1" dirty="0" err="1">
                <a:latin typeface="Times New Roman" panose="02020603050405020304" pitchFamily="18" charset="0"/>
                <a:cs typeface="Times New Roman" panose="02020603050405020304" pitchFamily="18" charset="0"/>
              </a:rPr>
              <a:t>Maximizarea</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profitabilității</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comenzilor</a:t>
            </a:r>
            <a:r>
              <a:rPr lang="en-US" sz="800" b="1" dirty="0">
                <a:latin typeface="Times New Roman" panose="02020603050405020304" pitchFamily="18" charset="0"/>
                <a:cs typeface="Times New Roman" panose="02020603050405020304" pitchFamily="18" charset="0"/>
              </a:rPr>
              <a:t>:</a:t>
            </a:r>
            <a:br>
              <a:rPr lang="en-US" sz="800" dirty="0">
                <a:latin typeface="Times New Roman" panose="02020603050405020304" pitchFamily="18" charset="0"/>
                <a:cs typeface="Times New Roman" panose="02020603050405020304" pitchFamily="18" charset="0"/>
              </a:rPr>
            </a:br>
            <a:r>
              <a:rPr lang="en-US" sz="800" dirty="0" err="1">
                <a:latin typeface="Times New Roman" panose="02020603050405020304" pitchFamily="18" charset="0"/>
                <a:cs typeface="Times New Roman" panose="02020603050405020304" pitchFamily="18" charset="0"/>
              </a:rPr>
              <a:t>Evaluarea</a:t>
            </a:r>
            <a:r>
              <a:rPr lang="en-US" sz="800" dirty="0">
                <a:latin typeface="Times New Roman" panose="02020603050405020304" pitchFamily="18" charset="0"/>
                <a:cs typeface="Times New Roman" panose="02020603050405020304" pitchFamily="18" charset="0"/>
              </a:rPr>
              <a:t> performanței </a:t>
            </a:r>
            <a:r>
              <a:rPr lang="en-US" sz="800" dirty="0" err="1">
                <a:latin typeface="Times New Roman" panose="02020603050405020304" pitchFamily="18" charset="0"/>
                <a:cs typeface="Times New Roman" panose="02020603050405020304" pitchFamily="18" charset="0"/>
              </a:rPr>
              <a:t>comenzilor</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în</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funcție</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gradul</a:t>
            </a:r>
            <a:r>
              <a:rPr lang="en-US" sz="800" dirty="0">
                <a:latin typeface="Times New Roman" panose="02020603050405020304" pitchFamily="18" charset="0"/>
                <a:cs typeface="Times New Roman" panose="02020603050405020304" pitchFamily="18" charset="0"/>
              </a:rPr>
              <a:t> de profit </a:t>
            </a:r>
            <a:r>
              <a:rPr lang="en-US" sz="800" dirty="0" err="1">
                <a:latin typeface="Times New Roman" panose="02020603050405020304" pitchFamily="18" charset="0"/>
                <a:cs typeface="Times New Roman" panose="02020603050405020304" pitchFamily="18" charset="0"/>
              </a:rPr>
              <a:t>pentru</a:t>
            </a:r>
            <a:r>
              <a:rPr lang="en-US" sz="800" dirty="0">
                <a:latin typeface="Times New Roman" panose="02020603050405020304" pitchFamily="18" charset="0"/>
                <a:cs typeface="Times New Roman" panose="02020603050405020304" pitchFamily="18" charset="0"/>
              </a:rPr>
              <a:t> a </a:t>
            </a:r>
            <a:r>
              <a:rPr lang="en-US" sz="800" dirty="0" err="1">
                <a:latin typeface="Times New Roman" panose="02020603050405020304" pitchFamily="18" charset="0"/>
                <a:cs typeface="Times New Roman" panose="02020603050405020304" pitchFamily="18" charset="0"/>
              </a:rPr>
              <a:t>crește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profitul</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mediu</a:t>
            </a:r>
            <a:r>
              <a:rPr lang="en-US" sz="800" dirty="0">
                <a:latin typeface="Times New Roman" panose="02020603050405020304" pitchFamily="18" charset="0"/>
                <a:cs typeface="Times New Roman" panose="02020603050405020304" pitchFamily="18" charset="0"/>
              </a:rPr>
              <a:t> per </a:t>
            </a:r>
            <a:r>
              <a:rPr lang="en-US" sz="800" dirty="0" err="1">
                <a:latin typeface="Times New Roman" panose="02020603050405020304" pitchFamily="18" charset="0"/>
                <a:cs typeface="Times New Roman" panose="02020603050405020304" pitchFamily="18" charset="0"/>
              </a:rPr>
              <a:t>comandă</a:t>
            </a:r>
            <a:r>
              <a:rPr lang="en-US" sz="800" dirty="0">
                <a:latin typeface="Times New Roman" panose="02020603050405020304" pitchFamily="18" charset="0"/>
                <a:cs typeface="Times New Roman" panose="02020603050405020304" pitchFamily="18" charset="0"/>
              </a:rPr>
              <a:t>.</a:t>
            </a:r>
          </a:p>
          <a:p>
            <a:pPr marL="228600" lvl="0" indent="-228600" algn="l" rtl="0">
              <a:lnSpc>
                <a:spcPct val="100000"/>
              </a:lnSpc>
              <a:spcBef>
                <a:spcPts val="0"/>
              </a:spcBef>
              <a:spcAft>
                <a:spcPts val="600"/>
              </a:spcAft>
              <a:buFont typeface="+mj-lt"/>
              <a:buAutoNum type="arabicPeriod"/>
            </a:pPr>
            <a:r>
              <a:rPr lang="en-US" sz="800" b="1" dirty="0" err="1">
                <a:latin typeface="Times New Roman" panose="02020603050405020304" pitchFamily="18" charset="0"/>
                <a:cs typeface="Times New Roman" panose="02020603050405020304" pitchFamily="18" charset="0"/>
              </a:rPr>
              <a:t>Cresterea</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sustenabilă</a:t>
            </a:r>
            <a:r>
              <a:rPr lang="en-US" sz="800" b="1" dirty="0">
                <a:latin typeface="Times New Roman" panose="02020603050405020304" pitchFamily="18" charset="0"/>
                <a:cs typeface="Times New Roman" panose="02020603050405020304" pitchFamily="18" charset="0"/>
              </a:rPr>
              <a:t> a </a:t>
            </a:r>
            <a:r>
              <a:rPr lang="en-US" sz="800" b="1" dirty="0" err="1">
                <a:latin typeface="Times New Roman" panose="02020603050405020304" pitchFamily="18" charset="0"/>
                <a:cs typeface="Times New Roman" panose="02020603050405020304" pitchFamily="18" charset="0"/>
              </a:rPr>
              <a:t>profitului</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anual</a:t>
            </a:r>
            <a:r>
              <a:rPr lang="en-US" sz="800" b="1" dirty="0">
                <a:latin typeface="Times New Roman" panose="02020603050405020304" pitchFamily="18" charset="0"/>
                <a:cs typeface="Times New Roman" panose="02020603050405020304" pitchFamily="18" charset="0"/>
              </a:rPr>
              <a:t>:</a:t>
            </a:r>
            <a:br>
              <a:rPr lang="en-US" sz="800" dirty="0">
                <a:latin typeface="Times New Roman" panose="02020603050405020304" pitchFamily="18" charset="0"/>
                <a:cs typeface="Times New Roman" panose="02020603050405020304" pitchFamily="18" charset="0"/>
              </a:rPr>
            </a:br>
            <a:r>
              <a:rPr lang="en-US" sz="800" dirty="0" err="1">
                <a:latin typeface="Times New Roman" panose="02020603050405020304" pitchFamily="18" charset="0"/>
                <a:cs typeface="Times New Roman" panose="02020603050405020304" pitchFamily="18" charset="0"/>
              </a:rPr>
              <a:t>Monitorizarea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evoluției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comenzilor</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a </a:t>
            </a:r>
            <a:r>
              <a:rPr lang="en-US" sz="800" dirty="0" err="1">
                <a:latin typeface="Times New Roman" panose="02020603050405020304" pitchFamily="18" charset="0"/>
                <a:cs typeface="Times New Roman" panose="02020603050405020304" pitchFamily="18" charset="0"/>
              </a:rPr>
              <a:t>profitului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anual</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pentru</a:t>
            </a:r>
            <a:r>
              <a:rPr lang="en-US" sz="800" dirty="0">
                <a:latin typeface="Times New Roman" panose="02020603050405020304" pitchFamily="18" charset="0"/>
                <a:cs typeface="Times New Roman" panose="02020603050405020304" pitchFamily="18" charset="0"/>
              </a:rPr>
              <a:t> a </a:t>
            </a:r>
            <a:r>
              <a:rPr lang="en-US" sz="800" dirty="0" err="1">
                <a:latin typeface="Times New Roman" panose="02020603050405020304" pitchFamily="18" charset="0"/>
                <a:cs typeface="Times New Roman" panose="02020603050405020304" pitchFamily="18" charset="0"/>
              </a:rPr>
              <a:t>susține</a:t>
            </a:r>
            <a:r>
              <a:rPr lang="en-US" sz="800" dirty="0">
                <a:latin typeface="Times New Roman" panose="02020603050405020304" pitchFamily="18" charset="0"/>
                <a:cs typeface="Times New Roman" panose="02020603050405020304" pitchFamily="18" charset="0"/>
              </a:rPr>
              <a:t> o </a:t>
            </a:r>
            <a:r>
              <a:rPr lang="en-US" sz="800" dirty="0" err="1">
                <a:latin typeface="Times New Roman" panose="02020603050405020304" pitchFamily="18" charset="0"/>
                <a:cs typeface="Times New Roman" panose="02020603050405020304" pitchFamily="18" charset="0"/>
              </a:rPr>
              <a:t>creștere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constantă</a:t>
            </a:r>
            <a:r>
              <a:rPr lang="en-US" sz="800" dirty="0">
                <a:latin typeface="Times New Roman" panose="02020603050405020304" pitchFamily="18" charset="0"/>
                <a:cs typeface="Times New Roman" panose="02020603050405020304" pitchFamily="18" charset="0"/>
              </a:rPr>
              <a:t> a </a:t>
            </a:r>
            <a:r>
              <a:rPr lang="en-US" sz="800" dirty="0" err="1">
                <a:latin typeface="Times New Roman" panose="02020603050405020304" pitchFamily="18" charset="0"/>
                <a:cs typeface="Times New Roman" panose="02020603050405020304" pitchFamily="18" charset="0"/>
              </a:rPr>
              <a:t>afacerii</a:t>
            </a:r>
            <a:r>
              <a:rPr lang="en-US" sz="800" dirty="0">
                <a:latin typeface="Times New Roman" panose="02020603050405020304" pitchFamily="18" charset="0"/>
                <a:cs typeface="Times New Roman" panose="02020603050405020304" pitchFamily="18" charset="0"/>
              </a:rPr>
              <a:t>.</a:t>
            </a:r>
          </a:p>
          <a:p>
            <a:pPr marL="228600" indent="-228600">
              <a:lnSpc>
                <a:spcPct val="100000"/>
              </a:lnSpc>
              <a:spcAft>
                <a:spcPts val="600"/>
              </a:spcAft>
              <a:buFont typeface="+mj-lt"/>
              <a:buAutoNum type="arabicPeriod"/>
            </a:pPr>
            <a:r>
              <a:rPr lang="en-US" sz="800" b="1" dirty="0" err="1">
                <a:latin typeface="Times New Roman" panose="02020603050405020304" pitchFamily="18" charset="0"/>
                <a:cs typeface="Times New Roman" panose="02020603050405020304" pitchFamily="18" charset="0"/>
              </a:rPr>
              <a:t>Diversificarea</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și</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optimizarea</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portofoliului</a:t>
            </a:r>
            <a:r>
              <a:rPr lang="en-US" sz="800" b="1" dirty="0">
                <a:latin typeface="Times New Roman" panose="02020603050405020304" pitchFamily="18" charset="0"/>
                <a:cs typeface="Times New Roman" panose="02020603050405020304" pitchFamily="18" charset="0"/>
              </a:rPr>
              <a:t> de </a:t>
            </a:r>
            <a:r>
              <a:rPr lang="en-US" sz="800" b="1" dirty="0" err="1">
                <a:latin typeface="Times New Roman" panose="02020603050405020304" pitchFamily="18" charset="0"/>
                <a:cs typeface="Times New Roman" panose="02020603050405020304" pitchFamily="18" charset="0"/>
              </a:rPr>
              <a:t>produse</a:t>
            </a:r>
            <a:r>
              <a:rPr lang="en-US" sz="800" b="1" dirty="0">
                <a:latin typeface="Times New Roman" panose="02020603050405020304" pitchFamily="18" charset="0"/>
                <a:cs typeface="Times New Roman" panose="02020603050405020304" pitchFamily="18" charset="0"/>
              </a:rPr>
              <a:t>:</a:t>
            </a:r>
            <a:br>
              <a:rPr lang="en-US" sz="800" dirty="0">
                <a:latin typeface="Times New Roman" panose="02020603050405020304" pitchFamily="18" charset="0"/>
                <a:cs typeface="Times New Roman" panose="02020603050405020304" pitchFamily="18" charset="0"/>
              </a:rPr>
            </a:br>
            <a:r>
              <a:rPr lang="en-US" sz="800" dirty="0">
                <a:latin typeface="Times New Roman" panose="02020603050405020304" pitchFamily="18" charset="0"/>
                <a:cs typeface="Times New Roman" panose="02020603050405020304" pitchFamily="18" charset="0"/>
              </a:rPr>
              <a:t>Analiza </a:t>
            </a:r>
            <a:r>
              <a:rPr lang="en-US" sz="800" dirty="0" err="1">
                <a:latin typeface="Times New Roman" panose="02020603050405020304" pitchFamily="18" charset="0"/>
                <a:cs typeface="Times New Roman" panose="02020603050405020304" pitchFamily="18" charset="0"/>
              </a:rPr>
              <a:t>comenzilor</a:t>
            </a:r>
            <a:r>
              <a:rPr lang="en-US" sz="800" dirty="0">
                <a:latin typeface="Times New Roman" panose="02020603050405020304" pitchFamily="18" charset="0"/>
                <a:cs typeface="Times New Roman" panose="02020603050405020304" pitchFamily="18" charset="0"/>
              </a:rPr>
              <a:t> pe </a:t>
            </a:r>
            <a:r>
              <a:rPr lang="en-US" sz="800" dirty="0" err="1">
                <a:latin typeface="Times New Roman" panose="02020603050405020304" pitchFamily="18" charset="0"/>
                <a:cs typeface="Times New Roman" panose="02020603050405020304" pitchFamily="18" charset="0"/>
              </a:rPr>
              <a:t>categorii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regiuni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pentru</a:t>
            </a:r>
            <a:r>
              <a:rPr lang="en-US" sz="800" dirty="0">
                <a:latin typeface="Times New Roman" panose="02020603050405020304" pitchFamily="18" charset="0"/>
                <a:cs typeface="Times New Roman" panose="02020603050405020304" pitchFamily="18" charset="0"/>
              </a:rPr>
              <a:t> a </a:t>
            </a:r>
            <a:r>
              <a:rPr lang="en-US" sz="800" dirty="0" err="1">
                <a:latin typeface="Times New Roman" panose="02020603050405020304" pitchFamily="18" charset="0"/>
                <a:cs typeface="Times New Roman" panose="02020603050405020304" pitchFamily="18" charset="0"/>
              </a:rPr>
              <a:t>adapta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oferta</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produse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în</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funcție</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cerere</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cererea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pieței</a:t>
            </a:r>
            <a:r>
              <a:rPr lang="en-US" sz="800" dirty="0">
                <a:latin typeface="Times New Roman" panose="02020603050405020304" pitchFamily="18" charset="0"/>
                <a:cs typeface="Times New Roman" panose="02020603050405020304" pitchFamily="18" charset="0"/>
              </a:rPr>
              <a:t>.</a:t>
            </a:r>
          </a:p>
          <a:p>
            <a:pPr marL="228600" lvl="0" indent="-228600" algn="l" rtl="0">
              <a:lnSpc>
                <a:spcPct val="100000"/>
              </a:lnSpc>
              <a:spcBef>
                <a:spcPts val="0"/>
              </a:spcBef>
              <a:spcAft>
                <a:spcPts val="600"/>
              </a:spcAft>
              <a:buFont typeface="+mj-lt"/>
              <a:buAutoNum type="arabicPeriod"/>
            </a:pPr>
            <a:r>
              <a:rPr lang="en-US" sz="800" b="1" dirty="0" err="1">
                <a:latin typeface="Times New Roman" panose="02020603050405020304" pitchFamily="18" charset="0"/>
                <a:cs typeface="Times New Roman" panose="02020603050405020304" pitchFamily="18" charset="0"/>
              </a:rPr>
              <a:t>Îmbunătățirea</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managementului</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financiar</a:t>
            </a:r>
            <a:r>
              <a:rPr lang="en-US" sz="800" b="1" dirty="0">
                <a:latin typeface="Times New Roman" panose="02020603050405020304" pitchFamily="18" charset="0"/>
                <a:cs typeface="Times New Roman" panose="02020603050405020304" pitchFamily="18" charset="0"/>
              </a:rPr>
              <a:t>:</a:t>
            </a:r>
            <a:br>
              <a:rPr lang="en-US" sz="800" dirty="0">
                <a:latin typeface="Times New Roman" panose="02020603050405020304" pitchFamily="18" charset="0"/>
                <a:cs typeface="Times New Roman" panose="02020603050405020304" pitchFamily="18" charset="0"/>
              </a:rPr>
            </a:br>
            <a:r>
              <a:rPr lang="en-US" sz="800" dirty="0" err="1">
                <a:latin typeface="Times New Roman" panose="02020603050405020304" pitchFamily="18" charset="0"/>
                <a:cs typeface="Times New Roman" panose="02020603050405020304" pitchFamily="18" charset="0"/>
              </a:rPr>
              <a:t>Monitorizarea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valorii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totale</a:t>
            </a:r>
            <a:r>
              <a:rPr lang="en-US" sz="800" dirty="0">
                <a:latin typeface="Times New Roman" panose="02020603050405020304" pitchFamily="18" charset="0"/>
                <a:cs typeface="Times New Roman" panose="02020603050405020304" pitchFamily="18" charset="0"/>
              </a:rPr>
              <a:t> a </a:t>
            </a:r>
            <a:r>
              <a:rPr lang="en-US" sz="800" dirty="0" err="1">
                <a:latin typeface="Times New Roman" panose="02020603050405020304" pitchFamily="18" charset="0"/>
                <a:cs typeface="Times New Roman" panose="02020603050405020304" pitchFamily="18" charset="0"/>
              </a:rPr>
              <a:t>vânzărilor</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profitului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costurilor</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cantității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pentru</a:t>
            </a:r>
            <a:r>
              <a:rPr lang="en-US" sz="800" dirty="0">
                <a:latin typeface="Times New Roman" panose="02020603050405020304" pitchFamily="18" charset="0"/>
                <a:cs typeface="Times New Roman" panose="02020603050405020304" pitchFamily="18" charset="0"/>
              </a:rPr>
              <a:t> a </a:t>
            </a:r>
            <a:r>
              <a:rPr lang="en-US" sz="800" dirty="0" err="1">
                <a:latin typeface="Times New Roman" panose="02020603050405020304" pitchFamily="18" charset="0"/>
                <a:cs typeface="Times New Roman" panose="02020603050405020304" pitchFamily="18" charset="0"/>
              </a:rPr>
              <a:t>optimiza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strategia</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preț</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marjele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comerciale</a:t>
            </a:r>
            <a:r>
              <a:rPr lang="en-US" sz="800">
                <a:latin typeface="Times New Roman" panose="02020603050405020304" pitchFamily="18" charset="0"/>
                <a:cs typeface="Times New Roman" panose="02020603050405020304" pitchFamily="18" charset="0"/>
              </a:rPr>
              <a:t>.</a:t>
            </a:r>
            <a:endParaRPr lang="en-US" sz="800" dirty="0">
              <a:latin typeface="Times New Roman" panose="02020603050405020304" pitchFamily="18" charset="0"/>
              <a:cs typeface="Times New Roman" panose="02020603050405020304" pitchFamily="18" charset="0"/>
            </a:endParaRPr>
          </a:p>
          <a:p>
            <a:pPr marL="228600" lvl="0" indent="-228600" algn="l" rtl="0">
              <a:lnSpc>
                <a:spcPct val="100000"/>
              </a:lnSpc>
              <a:spcBef>
                <a:spcPts val="0"/>
              </a:spcBef>
              <a:spcAft>
                <a:spcPts val="600"/>
              </a:spcAft>
              <a:buFont typeface="+mj-lt"/>
              <a:buAutoNum type="arabicPeriod"/>
            </a:pPr>
            <a:r>
              <a:rPr lang="en-US" sz="800" b="1" dirty="0" err="1">
                <a:latin typeface="Times New Roman" panose="02020603050405020304" pitchFamily="18" charset="0"/>
                <a:cs typeface="Times New Roman" panose="02020603050405020304" pitchFamily="18" charset="0"/>
              </a:rPr>
              <a:t>Segmentarea</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și</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fidelizarea</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clienților</a:t>
            </a:r>
            <a:r>
              <a:rPr lang="en-US" sz="800" b="1" dirty="0">
                <a:latin typeface="Times New Roman" panose="02020603050405020304" pitchFamily="18" charset="0"/>
                <a:cs typeface="Times New Roman" panose="02020603050405020304" pitchFamily="18" charset="0"/>
              </a:rPr>
              <a:t>:</a:t>
            </a:r>
            <a:br>
              <a:rPr lang="en-US" sz="800" b="1" dirty="0">
                <a:latin typeface="Times New Roman" panose="02020603050405020304" pitchFamily="18" charset="0"/>
                <a:cs typeface="Times New Roman" panose="02020603050405020304" pitchFamily="18" charset="0"/>
              </a:rPr>
            </a:br>
            <a:r>
              <a:rPr lang="en-US" sz="800" dirty="0" err="1">
                <a:latin typeface="Times New Roman" panose="02020603050405020304" pitchFamily="18" charset="0"/>
                <a:cs typeface="Times New Roman" panose="02020603050405020304" pitchFamily="18" charset="0"/>
              </a:rPr>
              <a:t>Identificarea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categoriilor</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clienți</a:t>
            </a:r>
            <a:r>
              <a:rPr lang="en-US" sz="800" dirty="0">
                <a:latin typeface="Times New Roman" panose="02020603050405020304" pitchFamily="18" charset="0"/>
                <a:cs typeface="Times New Roman" panose="02020603050405020304" pitchFamily="18" charset="0"/>
              </a:rPr>
              <a:t> cu </a:t>
            </a:r>
            <a:r>
              <a:rPr lang="en-US" sz="800" dirty="0" err="1">
                <a:latin typeface="Times New Roman" panose="02020603050405020304" pitchFamily="18" charset="0"/>
                <a:cs typeface="Times New Roman" panose="02020603050405020304" pitchFamily="18" charset="0"/>
              </a:rPr>
              <a:t>cele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mai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multe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vânzări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pentru</a:t>
            </a:r>
            <a:r>
              <a:rPr lang="en-US" sz="800" dirty="0">
                <a:latin typeface="Times New Roman" panose="02020603050405020304" pitchFamily="18" charset="0"/>
                <a:cs typeface="Times New Roman" panose="02020603050405020304" pitchFamily="18" charset="0"/>
              </a:rPr>
              <a:t> a </a:t>
            </a:r>
            <a:r>
              <a:rPr lang="en-US" sz="800" dirty="0" err="1">
                <a:latin typeface="Times New Roman" panose="02020603050405020304" pitchFamily="18" charset="0"/>
                <a:cs typeface="Times New Roman" panose="02020603050405020304" pitchFamily="18" charset="0"/>
              </a:rPr>
              <a:t>dezvolta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campanii</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loializare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strategii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personalizate</a:t>
            </a:r>
            <a:r>
              <a:rPr lang="en-US" sz="1400" dirty="0">
                <a:latin typeface="Times New Roman" panose="02020603050405020304" pitchFamily="18" charset="0"/>
                <a:cs typeface="Times New Roman" panose="02020603050405020304" pitchFamily="18" charset="0"/>
              </a:rPr>
              <a:t>.</a:t>
            </a:r>
          </a:p>
          <a:p>
            <a:pPr marL="228600" lvl="0" indent="-228600" algn="l" rtl="0">
              <a:lnSpc>
                <a:spcPct val="100000"/>
              </a:lnSpc>
              <a:spcBef>
                <a:spcPts val="0"/>
              </a:spcBef>
              <a:buFont typeface="+mj-lt"/>
              <a:buAutoNum type="arabicPeriod"/>
            </a:pPr>
            <a:r>
              <a:rPr lang="it-IT" sz="800" b="1" dirty="0">
                <a:latin typeface="Times New Roman" panose="02020603050405020304" pitchFamily="18" charset="0"/>
                <a:cs typeface="Times New Roman" panose="02020603050405020304" pitchFamily="18" charset="0"/>
              </a:rPr>
              <a:t>Focalizarea pe produsele cu cerere ridicată:</a:t>
            </a:r>
            <a:br>
              <a:rPr lang="it-IT" sz="800" dirty="0">
                <a:latin typeface="Times New Roman" panose="02020603050405020304" pitchFamily="18" charset="0"/>
                <a:cs typeface="Times New Roman" panose="02020603050405020304" pitchFamily="18" charset="0"/>
              </a:rPr>
            </a:br>
            <a:r>
              <a:rPr lang="it-IT" sz="800" dirty="0">
                <a:latin typeface="Times New Roman" panose="02020603050405020304" pitchFamily="18" charset="0"/>
                <a:cs typeface="Times New Roman" panose="02020603050405020304" pitchFamily="18" charset="0"/>
              </a:rPr>
              <a:t>Determinarea celor mai comandate 10 produse pentru a le promova și a asigura stocuri adecvate si a le creste profitul.</a:t>
            </a:r>
          </a:p>
          <a:p>
            <a:pPr marL="228600" lvl="0" indent="-228600" algn="l" rtl="0">
              <a:lnSpc>
                <a:spcPct val="100000"/>
              </a:lnSpc>
              <a:spcBef>
                <a:spcPts val="0"/>
              </a:spcBef>
              <a:buFont typeface="+mj-lt"/>
              <a:buAutoNum type="arabicPeriod"/>
            </a:pPr>
            <a:endParaRPr lang="it-IT" sz="800" dirty="0">
              <a:latin typeface="Times New Roman" panose="02020603050405020304" pitchFamily="18" charset="0"/>
              <a:cs typeface="Times New Roman" panose="02020603050405020304" pitchFamily="18" charset="0"/>
            </a:endParaRPr>
          </a:p>
          <a:p>
            <a:pPr marL="228600" lvl="0" indent="-228600" algn="l" rtl="0">
              <a:lnSpc>
                <a:spcPct val="100000"/>
              </a:lnSpc>
              <a:spcBef>
                <a:spcPts val="0"/>
              </a:spcBef>
              <a:buFont typeface="+mj-lt"/>
              <a:buAutoNum type="arabicPeriod"/>
            </a:pPr>
            <a:r>
              <a:rPr lang="it-IT" sz="800"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Creșterea</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marjei</a:t>
            </a:r>
            <a:r>
              <a:rPr lang="en-US" sz="800" b="1" dirty="0">
                <a:latin typeface="Times New Roman" panose="02020603050405020304" pitchFamily="18" charset="0"/>
                <a:cs typeface="Times New Roman" panose="02020603050405020304" pitchFamily="18" charset="0"/>
              </a:rPr>
              <a:t> de profit per </a:t>
            </a:r>
            <a:r>
              <a:rPr lang="en-US" sz="800" b="1" dirty="0" err="1">
                <a:latin typeface="Times New Roman" panose="02020603050405020304" pitchFamily="18" charset="0"/>
                <a:cs typeface="Times New Roman" panose="02020603050405020304" pitchFamily="18" charset="0"/>
              </a:rPr>
              <a:t>subcategorie</a:t>
            </a:r>
            <a:r>
              <a:rPr lang="en-US" sz="800" b="1" dirty="0">
                <a:latin typeface="Times New Roman" panose="02020603050405020304" pitchFamily="18" charset="0"/>
                <a:cs typeface="Times New Roman" panose="02020603050405020304" pitchFamily="18" charset="0"/>
              </a:rPr>
              <a:t>:</a:t>
            </a:r>
            <a:br>
              <a:rPr lang="en-US" sz="800" dirty="0">
                <a:latin typeface="Times New Roman" panose="02020603050405020304" pitchFamily="18" charset="0"/>
                <a:cs typeface="Times New Roman" panose="02020603050405020304" pitchFamily="18" charset="0"/>
              </a:rPr>
            </a:br>
            <a:r>
              <a:rPr lang="en-US" sz="800" dirty="0" err="1">
                <a:latin typeface="Times New Roman" panose="02020603050405020304" pitchFamily="18" charset="0"/>
                <a:cs typeface="Times New Roman" panose="02020603050405020304" pitchFamily="18" charset="0"/>
              </a:rPr>
              <a:t>Identificarea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subcategoriilor</a:t>
            </a:r>
            <a:r>
              <a:rPr lang="en-US" sz="800" dirty="0">
                <a:latin typeface="Times New Roman" panose="02020603050405020304" pitchFamily="18" charset="0"/>
                <a:cs typeface="Times New Roman" panose="02020603050405020304" pitchFamily="18" charset="0"/>
              </a:rPr>
              <a:t> cu cel </a:t>
            </a:r>
            <a:r>
              <a:rPr lang="en-US" sz="800" dirty="0" err="1">
                <a:latin typeface="Times New Roman" panose="02020603050405020304" pitchFamily="18" charset="0"/>
                <a:cs typeface="Times New Roman" panose="02020603050405020304" pitchFamily="18" charset="0"/>
              </a:rPr>
              <a:t>mai</a:t>
            </a:r>
            <a:r>
              <a:rPr lang="en-US" sz="800" dirty="0">
                <a:latin typeface="Times New Roman" panose="02020603050405020304" pitchFamily="18" charset="0"/>
                <a:cs typeface="Times New Roman" panose="02020603050405020304" pitchFamily="18" charset="0"/>
              </a:rPr>
              <a:t> mare profit </a:t>
            </a:r>
            <a:r>
              <a:rPr lang="en-US" sz="800" dirty="0" err="1">
                <a:latin typeface="Times New Roman" panose="02020603050405020304" pitchFamily="18" charset="0"/>
                <a:cs typeface="Times New Roman" panose="02020603050405020304" pitchFamily="18" charset="0"/>
              </a:rPr>
              <a:t>mediu</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pentru</a:t>
            </a:r>
            <a:r>
              <a:rPr lang="en-US" sz="800" dirty="0">
                <a:latin typeface="Times New Roman" panose="02020603050405020304" pitchFamily="18" charset="0"/>
                <a:cs typeface="Times New Roman" panose="02020603050405020304" pitchFamily="18" charset="0"/>
              </a:rPr>
              <a:t> a </a:t>
            </a:r>
            <a:r>
              <a:rPr lang="en-US" sz="800" dirty="0" err="1">
                <a:latin typeface="Times New Roman" panose="02020603050405020304" pitchFamily="18" charset="0"/>
                <a:cs typeface="Times New Roman" panose="02020603050405020304" pitchFamily="18" charset="0"/>
              </a:rPr>
              <a:t>prioritiza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investițiile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promovarea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acestora</a:t>
            </a:r>
            <a:r>
              <a:rPr lang="en-US" sz="800" dirty="0">
                <a:latin typeface="Times New Roman" panose="02020603050405020304" pitchFamily="18" charset="0"/>
                <a:cs typeface="Times New Roman" panose="02020603050405020304" pitchFamily="18" charset="0"/>
              </a:rPr>
              <a:t>.</a:t>
            </a:r>
          </a:p>
          <a:p>
            <a:pPr marL="228600" lvl="0" indent="-228600" algn="l" rtl="0">
              <a:lnSpc>
                <a:spcPct val="100000"/>
              </a:lnSpc>
              <a:spcBef>
                <a:spcPts val="0"/>
              </a:spcBef>
              <a:buFont typeface="+mj-lt"/>
              <a:buAutoNum type="arabicPeriod"/>
            </a:pPr>
            <a:endParaRPr lang="en-US" sz="800" dirty="0">
              <a:latin typeface="Times New Roman" panose="02020603050405020304" pitchFamily="18" charset="0"/>
              <a:cs typeface="Times New Roman" panose="02020603050405020304" pitchFamily="18" charset="0"/>
            </a:endParaRPr>
          </a:p>
          <a:p>
            <a:pPr marL="228600" lvl="0" indent="-228600" algn="l" rtl="0">
              <a:lnSpc>
                <a:spcPct val="100000"/>
              </a:lnSpc>
              <a:spcBef>
                <a:spcPts val="0"/>
              </a:spcBef>
              <a:spcAft>
                <a:spcPts val="1200"/>
              </a:spcAft>
              <a:buFont typeface="+mj-lt"/>
              <a:buAutoNum type="arabicPeriod"/>
            </a:pPr>
            <a:r>
              <a:rPr lang="en-US" sz="800" b="1" dirty="0">
                <a:latin typeface="Times New Roman" panose="02020603050405020304" pitchFamily="18" charset="0"/>
                <a:cs typeface="Times New Roman" panose="02020603050405020304" pitchFamily="18" charset="0"/>
              </a:rPr>
              <a:t>Analiza </a:t>
            </a:r>
            <a:r>
              <a:rPr lang="en-US" sz="800" b="1" dirty="0" err="1">
                <a:latin typeface="Times New Roman" panose="02020603050405020304" pitchFamily="18" charset="0"/>
                <a:cs typeface="Times New Roman" panose="02020603050405020304" pitchFamily="18" charset="0"/>
              </a:rPr>
              <a:t>geografică</a:t>
            </a:r>
            <a:r>
              <a:rPr lang="en-US" sz="800" b="1" dirty="0">
                <a:latin typeface="Times New Roman" panose="02020603050405020304" pitchFamily="18" charset="0"/>
                <a:cs typeface="Times New Roman" panose="02020603050405020304" pitchFamily="18" charset="0"/>
              </a:rPr>
              <a:t> a </a:t>
            </a:r>
            <a:r>
              <a:rPr lang="en-US" sz="800" b="1" dirty="0" err="1">
                <a:latin typeface="Times New Roman" panose="02020603050405020304" pitchFamily="18" charset="0"/>
                <a:cs typeface="Times New Roman" panose="02020603050405020304" pitchFamily="18" charset="0"/>
              </a:rPr>
              <a:t>profitabilității</a:t>
            </a:r>
            <a:r>
              <a:rPr lang="en-US" sz="800" b="1" dirty="0">
                <a:latin typeface="Times New Roman" panose="02020603050405020304" pitchFamily="18" charset="0"/>
                <a:cs typeface="Times New Roman" panose="02020603050405020304" pitchFamily="18" charset="0"/>
              </a:rPr>
              <a:t>:</a:t>
            </a:r>
            <a:br>
              <a:rPr lang="en-US" sz="800" dirty="0">
                <a:latin typeface="Times New Roman" panose="02020603050405020304" pitchFamily="18" charset="0"/>
                <a:cs typeface="Times New Roman" panose="02020603050405020304" pitchFamily="18" charset="0"/>
              </a:rPr>
            </a:br>
            <a:r>
              <a:rPr lang="en-US" sz="800" dirty="0" err="1">
                <a:latin typeface="Times New Roman" panose="02020603050405020304" pitchFamily="18" charset="0"/>
                <a:cs typeface="Times New Roman" panose="02020603050405020304" pitchFamily="18" charset="0"/>
              </a:rPr>
              <a:t>Clasificarea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țărilor</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în</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funcție</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profitabilitate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pentru</a:t>
            </a:r>
            <a:r>
              <a:rPr lang="en-US" sz="800" dirty="0">
                <a:latin typeface="Times New Roman" panose="02020603050405020304" pitchFamily="18" charset="0"/>
                <a:cs typeface="Times New Roman" panose="02020603050405020304" pitchFamily="18" charset="0"/>
              </a:rPr>
              <a:t> a </a:t>
            </a:r>
            <a:r>
              <a:rPr lang="en-US" sz="800" dirty="0" err="1">
                <a:latin typeface="Times New Roman" panose="02020603050405020304" pitchFamily="18" charset="0"/>
                <a:cs typeface="Times New Roman" panose="02020603050405020304" pitchFamily="18" charset="0"/>
              </a:rPr>
              <a:t>ajusta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strategia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internațională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alocarea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resurselor</a:t>
            </a:r>
            <a:r>
              <a:rPr lang="en-US" sz="800" dirty="0">
                <a:latin typeface="Times New Roman" panose="02020603050405020304" pitchFamily="18" charset="0"/>
                <a:cs typeface="Times New Roman" panose="02020603050405020304" pitchFamily="18" charset="0"/>
              </a:rPr>
              <a:t>.</a:t>
            </a:r>
          </a:p>
          <a:p>
            <a:pPr marL="228600" lvl="0" indent="-228600" algn="l" rtl="0">
              <a:lnSpc>
                <a:spcPct val="100000"/>
              </a:lnSpc>
              <a:spcBef>
                <a:spcPts val="0"/>
              </a:spcBef>
              <a:spcAft>
                <a:spcPts val="1200"/>
              </a:spcAft>
              <a:buFont typeface="+mj-lt"/>
              <a:buAutoNum type="arabicPeriod"/>
            </a:pPr>
            <a:endParaRPr lang="en-US" sz="800" dirty="0">
              <a:latin typeface="Times New Roman" panose="02020603050405020304" pitchFamily="18" charset="0"/>
              <a:cs typeface="Times New Roman" panose="02020603050405020304" pitchFamily="18" charset="0"/>
            </a:endParaRPr>
          </a:p>
          <a:p>
            <a:pPr marL="228600" lvl="0" indent="-228600" algn="l" rtl="0">
              <a:lnSpc>
                <a:spcPct val="100000"/>
              </a:lnSpc>
              <a:spcBef>
                <a:spcPts val="0"/>
              </a:spcBef>
              <a:spcAft>
                <a:spcPts val="1200"/>
              </a:spcAft>
              <a:buFont typeface="+mj-lt"/>
              <a:buAutoNum type="arabicPeriod"/>
            </a:pPr>
            <a:endParaRPr sz="800" dirty="0">
              <a:latin typeface="Times New Roman" panose="02020603050405020304" pitchFamily="18" charset="0"/>
              <a:cs typeface="Times New Roman" panose="02020603050405020304" pitchFamily="18" charset="0"/>
            </a:endParaRPr>
          </a:p>
        </p:txBody>
      </p:sp>
      <p:sp>
        <p:nvSpPr>
          <p:cNvPr id="357" name="Google Shape;357;p58"/>
          <p:cNvSpPr txBox="1">
            <a:spLocks noGrp="1"/>
          </p:cNvSpPr>
          <p:nvPr>
            <p:ph type="ctrTitle"/>
          </p:nvPr>
        </p:nvSpPr>
        <p:spPr>
          <a:xfrm>
            <a:off x="153716" y="66009"/>
            <a:ext cx="3799366" cy="44089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latin typeface="Times New Roman" panose="02020603050405020304" pitchFamily="18" charset="0"/>
                <a:cs typeface="Times New Roman" panose="02020603050405020304" pitchFamily="18" charset="0"/>
              </a:rPr>
              <a:t>Research Questions</a:t>
            </a:r>
            <a:endParaRPr dirty="0">
              <a:solidFill>
                <a:schemeClr val="dk1"/>
              </a:solidFill>
              <a:latin typeface="Times New Roman" panose="02020603050405020304" pitchFamily="18" charset="0"/>
              <a:cs typeface="Times New Roman" panose="02020603050405020304" pitchFamily="18" charset="0"/>
            </a:endParaRPr>
          </a:p>
        </p:txBody>
      </p:sp>
      <p:sp>
        <p:nvSpPr>
          <p:cNvPr id="358" name="Google Shape;358;p58"/>
          <p:cNvSpPr txBox="1">
            <a:spLocks noGrp="1"/>
          </p:cNvSpPr>
          <p:nvPr>
            <p:ph type="ctrTitle" idx="3"/>
          </p:nvPr>
        </p:nvSpPr>
        <p:spPr>
          <a:xfrm>
            <a:off x="4610100" y="145691"/>
            <a:ext cx="2877300" cy="29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Business Goals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029F385-910E-A29C-23FF-66CD65CD6F1D}"/>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5AC8D958-4718-6C6F-D758-A9E898499465}"/>
              </a:ext>
            </a:extLst>
          </p:cNvPr>
          <p:cNvSpPr>
            <a:spLocks noGrp="1"/>
          </p:cNvSpPr>
          <p:nvPr>
            <p:ph type="subTitle" idx="2"/>
          </p:nvPr>
        </p:nvSpPr>
        <p:spPr/>
        <p:txBody>
          <a:bodyPr/>
          <a:lstStyle/>
          <a:p>
            <a:endParaRPr lang="en-US"/>
          </a:p>
        </p:txBody>
      </p:sp>
      <p:sp>
        <p:nvSpPr>
          <p:cNvPr id="4" name="Title 3">
            <a:extLst>
              <a:ext uri="{FF2B5EF4-FFF2-40B4-BE49-F238E27FC236}">
                <a16:creationId xmlns:a16="http://schemas.microsoft.com/office/drawing/2014/main" id="{BA399C00-BD29-CE8C-8243-CA7B4372BC5F}"/>
              </a:ext>
            </a:extLst>
          </p:cNvPr>
          <p:cNvSpPr>
            <a:spLocks noGrp="1"/>
          </p:cNvSpPr>
          <p:nvPr>
            <p:ph type="ctrTitle"/>
          </p:nvPr>
        </p:nvSpPr>
        <p:spPr/>
        <p:txBody>
          <a:bodyPr/>
          <a:lstStyle/>
          <a:p>
            <a:endParaRPr lang="en-US"/>
          </a:p>
        </p:txBody>
      </p:sp>
      <p:sp>
        <p:nvSpPr>
          <p:cNvPr id="5" name="Title 4">
            <a:extLst>
              <a:ext uri="{FF2B5EF4-FFF2-40B4-BE49-F238E27FC236}">
                <a16:creationId xmlns:a16="http://schemas.microsoft.com/office/drawing/2014/main" id="{50181CBE-5D88-AA05-69F6-E6AABF9F34EF}"/>
              </a:ext>
            </a:extLst>
          </p:cNvPr>
          <p:cNvSpPr>
            <a:spLocks noGrp="1"/>
          </p:cNvSpPr>
          <p:nvPr>
            <p:ph type="ctrTitle" idx="3"/>
          </p:nvPr>
        </p:nvSpPr>
        <p:spPr/>
        <p:txBody>
          <a:bodyPr/>
          <a:lstStyle/>
          <a:p>
            <a:endParaRPr lang="en-US"/>
          </a:p>
        </p:txBody>
      </p:sp>
      <p:pic>
        <p:nvPicPr>
          <p:cNvPr id="6" name="Picture 5">
            <a:extLst>
              <a:ext uri="{FF2B5EF4-FFF2-40B4-BE49-F238E27FC236}">
                <a16:creationId xmlns:a16="http://schemas.microsoft.com/office/drawing/2014/main" id="{72AF3040-7E0C-2B1C-A33A-952F8E7DB870}"/>
              </a:ext>
            </a:extLst>
          </p:cNvPr>
          <p:cNvPicPr>
            <a:picLocks noChangeAspect="1"/>
          </p:cNvPicPr>
          <p:nvPr/>
        </p:nvPicPr>
        <p:blipFill>
          <a:blip r:embed="rId2"/>
          <a:stretch>
            <a:fillRect/>
          </a:stretch>
        </p:blipFill>
        <p:spPr>
          <a:xfrm>
            <a:off x="0" y="858981"/>
            <a:ext cx="4668982" cy="4284519"/>
          </a:xfrm>
          <a:prstGeom prst="rect">
            <a:avLst/>
          </a:prstGeom>
        </p:spPr>
      </p:pic>
      <p:pic>
        <p:nvPicPr>
          <p:cNvPr id="7" name="Picture 6">
            <a:extLst>
              <a:ext uri="{FF2B5EF4-FFF2-40B4-BE49-F238E27FC236}">
                <a16:creationId xmlns:a16="http://schemas.microsoft.com/office/drawing/2014/main" id="{1C1D2D5C-CC3A-9C12-552B-CDD369372961}"/>
              </a:ext>
            </a:extLst>
          </p:cNvPr>
          <p:cNvPicPr>
            <a:picLocks noChangeAspect="1"/>
          </p:cNvPicPr>
          <p:nvPr/>
        </p:nvPicPr>
        <p:blipFill>
          <a:blip r:embed="rId3"/>
          <a:stretch>
            <a:fillRect/>
          </a:stretch>
        </p:blipFill>
        <p:spPr>
          <a:xfrm>
            <a:off x="4668982" y="858980"/>
            <a:ext cx="4419600" cy="4284519"/>
          </a:xfrm>
          <a:prstGeom prst="rect">
            <a:avLst/>
          </a:prstGeom>
        </p:spPr>
      </p:pic>
      <p:sp>
        <p:nvSpPr>
          <p:cNvPr id="9" name="TextBox 8">
            <a:extLst>
              <a:ext uri="{FF2B5EF4-FFF2-40B4-BE49-F238E27FC236}">
                <a16:creationId xmlns:a16="http://schemas.microsoft.com/office/drawing/2014/main" id="{84E762C5-3D7D-43DD-66EE-C721F02F39A3}"/>
              </a:ext>
            </a:extLst>
          </p:cNvPr>
          <p:cNvSpPr txBox="1"/>
          <p:nvPr/>
        </p:nvSpPr>
        <p:spPr>
          <a:xfrm>
            <a:off x="845127" y="265122"/>
            <a:ext cx="1724891" cy="307777"/>
          </a:xfrm>
          <a:prstGeom prst="rect">
            <a:avLst/>
          </a:prstGeom>
          <a:noFill/>
        </p:spPr>
        <p:txBody>
          <a:bodyPr wrap="square">
            <a:spAutoFit/>
          </a:bodyPr>
          <a:lstStyle/>
          <a:p>
            <a:pPr marL="0" lvl="0" indent="0" algn="r" rtl="0">
              <a:spcBef>
                <a:spcPts val="0"/>
              </a:spcBef>
              <a:spcAft>
                <a:spcPts val="0"/>
              </a:spcAft>
              <a:buNone/>
            </a:pPr>
            <a:r>
              <a:rPr lang="en" dirty="0"/>
              <a:t>01</a:t>
            </a:r>
          </a:p>
        </p:txBody>
      </p:sp>
      <p:sp>
        <p:nvSpPr>
          <p:cNvPr id="11" name="TextBox 10">
            <a:extLst>
              <a:ext uri="{FF2B5EF4-FFF2-40B4-BE49-F238E27FC236}">
                <a16:creationId xmlns:a16="http://schemas.microsoft.com/office/drawing/2014/main" id="{6D9DEEB0-A991-8E52-8947-AEA02838F0AA}"/>
              </a:ext>
            </a:extLst>
          </p:cNvPr>
          <p:cNvSpPr txBox="1"/>
          <p:nvPr/>
        </p:nvSpPr>
        <p:spPr>
          <a:xfrm>
            <a:off x="6068293" y="190412"/>
            <a:ext cx="1011382" cy="307777"/>
          </a:xfrm>
          <a:prstGeom prst="rect">
            <a:avLst/>
          </a:prstGeom>
          <a:noFill/>
        </p:spPr>
        <p:txBody>
          <a:bodyPr wrap="square">
            <a:spAutoFit/>
          </a:bodyPr>
          <a:lstStyle/>
          <a:p>
            <a:pPr marL="0" lvl="0" indent="0" algn="r" rtl="0">
              <a:spcBef>
                <a:spcPts val="0"/>
              </a:spcBef>
              <a:spcAft>
                <a:spcPts val="0"/>
              </a:spcAft>
              <a:buNone/>
            </a:pPr>
            <a:r>
              <a:rPr lang="en" dirty="0"/>
              <a:t>02</a:t>
            </a:r>
          </a:p>
        </p:txBody>
      </p:sp>
    </p:spTree>
    <p:extLst>
      <p:ext uri="{BB962C8B-B14F-4D97-AF65-F5344CB8AC3E}">
        <p14:creationId xmlns:p14="http://schemas.microsoft.com/office/powerpoint/2010/main" val="718242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grpSp>
        <p:nvGrpSpPr>
          <p:cNvPr id="1739" name="Google Shape;1739;p105"/>
          <p:cNvGrpSpPr/>
          <p:nvPr/>
        </p:nvGrpSpPr>
        <p:grpSpPr>
          <a:xfrm>
            <a:off x="43432" y="126109"/>
            <a:ext cx="5484532" cy="4175727"/>
            <a:chOff x="4568978" y="1290868"/>
            <a:chExt cx="3629833" cy="2561764"/>
          </a:xfrm>
        </p:grpSpPr>
        <p:sp>
          <p:nvSpPr>
            <p:cNvPr id="1740" name="Google Shape;1740;p105"/>
            <p:cNvSpPr/>
            <p:nvPr/>
          </p:nvSpPr>
          <p:spPr>
            <a:xfrm>
              <a:off x="4568978" y="1290868"/>
              <a:ext cx="3629833" cy="2134192"/>
            </a:xfrm>
            <a:custGeom>
              <a:avLst/>
              <a:gdLst/>
              <a:ahLst/>
              <a:cxnLst/>
              <a:rect l="l" t="t" r="r" b="b"/>
              <a:pathLst>
                <a:path w="158768" h="93349" extrusionOk="0">
                  <a:moveTo>
                    <a:pt x="5384" y="0"/>
                  </a:moveTo>
                  <a:cubicBezTo>
                    <a:pt x="2426" y="0"/>
                    <a:pt x="0" y="2409"/>
                    <a:pt x="0" y="5384"/>
                  </a:cubicBezTo>
                  <a:lnTo>
                    <a:pt x="0" y="87965"/>
                  </a:lnTo>
                  <a:cubicBezTo>
                    <a:pt x="0" y="90940"/>
                    <a:pt x="2426" y="93349"/>
                    <a:pt x="5384" y="93349"/>
                  </a:cubicBezTo>
                  <a:lnTo>
                    <a:pt x="153384" y="93349"/>
                  </a:lnTo>
                  <a:cubicBezTo>
                    <a:pt x="156359" y="93349"/>
                    <a:pt x="158767" y="90940"/>
                    <a:pt x="158767" y="87965"/>
                  </a:cubicBezTo>
                  <a:lnTo>
                    <a:pt x="158767" y="5384"/>
                  </a:lnTo>
                  <a:cubicBezTo>
                    <a:pt x="158767" y="2409"/>
                    <a:pt x="156359" y="0"/>
                    <a:pt x="153384"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 name="Google Shape;1741;p105"/>
            <p:cNvSpPr/>
            <p:nvPr/>
          </p:nvSpPr>
          <p:spPr>
            <a:xfrm>
              <a:off x="5641014" y="3691532"/>
              <a:ext cx="1574700" cy="161100"/>
            </a:xfrm>
            <a:prstGeom prst="roundRect">
              <a:avLst>
                <a:gd name="adj" fmla="val 2804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05"/>
            <p:cNvSpPr/>
            <p:nvPr/>
          </p:nvSpPr>
          <p:spPr>
            <a:xfrm>
              <a:off x="5947650" y="3425050"/>
              <a:ext cx="946645" cy="266456"/>
            </a:xfrm>
            <a:custGeom>
              <a:avLst/>
              <a:gdLst/>
              <a:ahLst/>
              <a:cxnLst/>
              <a:rect l="l" t="t" r="r" b="b"/>
              <a:pathLst>
                <a:path w="41406" h="19517" extrusionOk="0">
                  <a:moveTo>
                    <a:pt x="4428" y="0"/>
                  </a:moveTo>
                  <a:lnTo>
                    <a:pt x="3542" y="3880"/>
                  </a:lnTo>
                  <a:lnTo>
                    <a:pt x="0" y="19517"/>
                  </a:lnTo>
                  <a:lnTo>
                    <a:pt x="41406" y="19517"/>
                  </a:lnTo>
                  <a:lnTo>
                    <a:pt x="37864" y="3880"/>
                  </a:lnTo>
                  <a:lnTo>
                    <a:pt x="3697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4" name="Google Shape;1744;p105"/>
          <p:cNvSpPr txBox="1">
            <a:spLocks noGrp="1"/>
          </p:cNvSpPr>
          <p:nvPr>
            <p:ph type="subTitle" idx="1"/>
          </p:nvPr>
        </p:nvSpPr>
        <p:spPr>
          <a:xfrm>
            <a:off x="382490" y="381203"/>
            <a:ext cx="4189510" cy="28815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400" dirty="0">
                <a:latin typeface="Times New Roman" panose="02020603050405020304" pitchFamily="18" charset="0"/>
                <a:cs typeface="Times New Roman" panose="02020603050405020304" pitchFamily="18" charset="0"/>
              </a:rPr>
              <a:t>	</a:t>
            </a:r>
            <a:endParaRPr sz="1400" dirty="0">
              <a:latin typeface="Times New Roman" panose="02020603050405020304" pitchFamily="18" charset="0"/>
              <a:cs typeface="Times New Roman" panose="02020603050405020304" pitchFamily="18" charset="0"/>
            </a:endParaRPr>
          </a:p>
        </p:txBody>
      </p:sp>
      <p:grpSp>
        <p:nvGrpSpPr>
          <p:cNvPr id="8" name="Google Shape;1764;p107">
            <a:extLst>
              <a:ext uri="{FF2B5EF4-FFF2-40B4-BE49-F238E27FC236}">
                <a16:creationId xmlns:a16="http://schemas.microsoft.com/office/drawing/2014/main" id="{B2423E5E-2971-13D6-F025-85F600B61CD9}"/>
              </a:ext>
            </a:extLst>
          </p:cNvPr>
          <p:cNvGrpSpPr/>
          <p:nvPr/>
        </p:nvGrpSpPr>
        <p:grpSpPr>
          <a:xfrm>
            <a:off x="5763492" y="551551"/>
            <a:ext cx="3337076" cy="3966035"/>
            <a:chOff x="432950" y="1213459"/>
            <a:chExt cx="1817424" cy="3351591"/>
          </a:xfrm>
        </p:grpSpPr>
        <p:sp>
          <p:nvSpPr>
            <p:cNvPr id="9" name="Google Shape;1765;p107">
              <a:extLst>
                <a:ext uri="{FF2B5EF4-FFF2-40B4-BE49-F238E27FC236}">
                  <a16:creationId xmlns:a16="http://schemas.microsoft.com/office/drawing/2014/main" id="{23BBC83F-1496-631A-50FE-1030B01EED8F}"/>
                </a:ext>
              </a:extLst>
            </p:cNvPr>
            <p:cNvSpPr/>
            <p:nvPr/>
          </p:nvSpPr>
          <p:spPr>
            <a:xfrm>
              <a:off x="432950" y="1213459"/>
              <a:ext cx="1817424" cy="3351591"/>
            </a:xfrm>
            <a:custGeom>
              <a:avLst/>
              <a:gdLst/>
              <a:ahLst/>
              <a:cxnLst/>
              <a:rect l="l" t="t" r="r" b="b"/>
              <a:pathLst>
                <a:path w="32902" h="60676" extrusionOk="0">
                  <a:moveTo>
                    <a:pt x="28018" y="1530"/>
                  </a:moveTo>
                  <a:cubicBezTo>
                    <a:pt x="29583" y="1530"/>
                    <a:pt x="30851" y="2799"/>
                    <a:pt x="30851" y="4363"/>
                  </a:cubicBezTo>
                  <a:lnTo>
                    <a:pt x="30851" y="55079"/>
                  </a:lnTo>
                  <a:cubicBezTo>
                    <a:pt x="30851" y="57339"/>
                    <a:pt x="29026" y="59181"/>
                    <a:pt x="26767" y="59181"/>
                  </a:cubicBezTo>
                  <a:lnTo>
                    <a:pt x="6136" y="59181"/>
                  </a:lnTo>
                  <a:cubicBezTo>
                    <a:pt x="3859" y="59181"/>
                    <a:pt x="2034" y="57339"/>
                    <a:pt x="2034" y="55079"/>
                  </a:cubicBezTo>
                  <a:lnTo>
                    <a:pt x="2034" y="4363"/>
                  </a:lnTo>
                  <a:cubicBezTo>
                    <a:pt x="2034" y="2799"/>
                    <a:pt x="3303" y="1530"/>
                    <a:pt x="4867" y="1530"/>
                  </a:cubicBezTo>
                  <a:lnTo>
                    <a:pt x="9873" y="1530"/>
                  </a:lnTo>
                  <a:lnTo>
                    <a:pt x="9873" y="2729"/>
                  </a:lnTo>
                  <a:cubicBezTo>
                    <a:pt x="9873" y="3459"/>
                    <a:pt x="10464" y="4068"/>
                    <a:pt x="11211" y="4068"/>
                  </a:cubicBezTo>
                  <a:lnTo>
                    <a:pt x="21240" y="4068"/>
                  </a:lnTo>
                  <a:cubicBezTo>
                    <a:pt x="22144" y="4068"/>
                    <a:pt x="22874" y="3320"/>
                    <a:pt x="22874" y="2434"/>
                  </a:cubicBezTo>
                  <a:lnTo>
                    <a:pt x="22874" y="1530"/>
                  </a:lnTo>
                  <a:close/>
                  <a:moveTo>
                    <a:pt x="4520" y="1"/>
                  </a:moveTo>
                  <a:cubicBezTo>
                    <a:pt x="2034" y="1"/>
                    <a:pt x="1" y="2034"/>
                    <a:pt x="1" y="4520"/>
                  </a:cubicBezTo>
                  <a:lnTo>
                    <a:pt x="1" y="56157"/>
                  </a:lnTo>
                  <a:cubicBezTo>
                    <a:pt x="1" y="58643"/>
                    <a:pt x="2034" y="60676"/>
                    <a:pt x="4520" y="60676"/>
                  </a:cubicBezTo>
                  <a:lnTo>
                    <a:pt x="28366" y="60676"/>
                  </a:lnTo>
                  <a:cubicBezTo>
                    <a:pt x="30851" y="60676"/>
                    <a:pt x="32902" y="58643"/>
                    <a:pt x="32902" y="56157"/>
                  </a:cubicBezTo>
                  <a:lnTo>
                    <a:pt x="32902" y="4520"/>
                  </a:lnTo>
                  <a:cubicBezTo>
                    <a:pt x="32902" y="2034"/>
                    <a:pt x="30851" y="1"/>
                    <a:pt x="28366"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66;p107">
              <a:extLst>
                <a:ext uri="{FF2B5EF4-FFF2-40B4-BE49-F238E27FC236}">
                  <a16:creationId xmlns:a16="http://schemas.microsoft.com/office/drawing/2014/main" id="{023A1B85-8906-98ED-62CD-4917EB4CA11D}"/>
                </a:ext>
              </a:extLst>
            </p:cNvPr>
            <p:cNvSpPr/>
            <p:nvPr/>
          </p:nvSpPr>
          <p:spPr>
            <a:xfrm>
              <a:off x="1314338" y="1304050"/>
              <a:ext cx="36600" cy="366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8DF22439-307F-9415-F2AD-5D7A969C9E58}"/>
              </a:ext>
            </a:extLst>
          </p:cNvPr>
          <p:cNvSpPr txBox="1"/>
          <p:nvPr/>
        </p:nvSpPr>
        <p:spPr>
          <a:xfrm>
            <a:off x="5968026" y="799015"/>
            <a:ext cx="2894868" cy="3600986"/>
          </a:xfrm>
          <a:prstGeom prst="rect">
            <a:avLst/>
          </a:prstGeom>
          <a:noFill/>
        </p:spPr>
        <p:txBody>
          <a:bodyPr wrap="square">
            <a:spAutoFit/>
          </a:bodyPr>
          <a:lstStyle/>
          <a:p>
            <a:pPr marL="171450" indent="-171450">
              <a:buFont typeface="Wingdings" panose="05000000000000000000" pitchFamily="2" charset="2"/>
              <a:buChar char="Ø"/>
            </a:pPr>
            <a:r>
              <a:rPr lang="en-US" sz="1200" b="1" dirty="0">
                <a:latin typeface="Times New Roman" panose="02020603050405020304" pitchFamily="18" charset="0"/>
                <a:cs typeface="Times New Roman" panose="02020603050405020304" pitchFamily="18" charset="0"/>
              </a:rPr>
              <a:t>Ce am </a:t>
            </a:r>
            <a:r>
              <a:rPr lang="en-US" sz="1200" b="1" dirty="0" err="1">
                <a:latin typeface="Times New Roman" panose="02020603050405020304" pitchFamily="18" charset="0"/>
                <a:cs typeface="Times New Roman" panose="02020603050405020304" pitchFamily="18" charset="0"/>
              </a:rPr>
              <a:t>analizat</a:t>
            </a:r>
            <a:r>
              <a:rPr lang="en-US" sz="1200" b="1" dirty="0">
                <a:latin typeface="Times New Roman" panose="02020603050405020304" pitchFamily="18" charset="0"/>
                <a:cs typeface="Times New Roman" panose="02020603050405020304" pitchFamily="18" charset="0"/>
              </a:rPr>
              <a:t>:</a:t>
            </a:r>
          </a:p>
          <a:p>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Numărul</a:t>
            </a:r>
            <a:r>
              <a:rPr lang="en-US" sz="1000" dirty="0">
                <a:latin typeface="Times New Roman" panose="02020603050405020304" pitchFamily="18" charset="0"/>
                <a:cs typeface="Times New Roman" panose="02020603050405020304" pitchFamily="18" charset="0"/>
              </a:rPr>
              <a:t> total de </a:t>
            </a:r>
            <a:r>
              <a:rPr lang="en-US" sz="1000" dirty="0" err="1">
                <a:latin typeface="Times New Roman" panose="02020603050405020304" pitchFamily="18" charset="0"/>
                <a:cs typeface="Times New Roman" panose="02020603050405020304" pitchFamily="18" charset="0"/>
              </a:rPr>
              <a:t>comenzi</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în</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fiecare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regiune</a:t>
            </a:r>
            <a:r>
              <a:rPr lang="en-US" sz="1000" dirty="0">
                <a:latin typeface="Times New Roman" panose="02020603050405020304" pitchFamily="18" charset="0"/>
                <a:cs typeface="Times New Roman" panose="02020603050405020304" pitchFamily="18" charset="0"/>
              </a:rPr>
              <a:t>.</a:t>
            </a:r>
          </a:p>
          <a:p>
            <a:r>
              <a:rPr lang="en-US" sz="1000" dirty="0" err="1">
                <a:latin typeface="Times New Roman" panose="02020603050405020304" pitchFamily="18" charset="0"/>
                <a:cs typeface="Times New Roman" panose="02020603050405020304" pitchFamily="18" charset="0"/>
              </a:rPr>
              <a:t>Identificarea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regiunilor</a:t>
            </a:r>
            <a:r>
              <a:rPr lang="en-US" sz="1000" dirty="0">
                <a:latin typeface="Times New Roman" panose="02020603050405020304" pitchFamily="18" charset="0"/>
                <a:cs typeface="Times New Roman" panose="02020603050405020304" pitchFamily="18" charset="0"/>
              </a:rPr>
              <a:t> cu </a:t>
            </a:r>
            <a:r>
              <a:rPr lang="en-US" sz="1000" dirty="0" err="1">
                <a:latin typeface="Times New Roman" panose="02020603050405020304" pitchFamily="18" charset="0"/>
                <a:cs typeface="Times New Roman" panose="02020603050405020304" pitchFamily="18" charset="0"/>
              </a:rPr>
              <a:t>performanță</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ridicată</a:t>
            </a:r>
            <a:r>
              <a:rPr lang="en-US" sz="1000" dirty="0">
                <a:latin typeface="Times New Roman" panose="02020603050405020304" pitchFamily="18" charset="0"/>
                <a:cs typeface="Times New Roman" panose="02020603050405020304" pitchFamily="18" charset="0"/>
              </a:rPr>
              <a:t> vs. </a:t>
            </a:r>
            <a:r>
              <a:rPr lang="en-US" sz="1000" dirty="0" err="1">
                <a:latin typeface="Times New Roman" panose="02020603050405020304" pitchFamily="18" charset="0"/>
                <a:cs typeface="Times New Roman" panose="02020603050405020304" pitchFamily="18" charset="0"/>
              </a:rPr>
              <a:t>scăzută</a:t>
            </a:r>
            <a:r>
              <a:rPr lang="en-US" sz="1000" dirty="0">
                <a:latin typeface="Times New Roman" panose="02020603050405020304" pitchFamily="18" charset="0"/>
                <a:cs typeface="Times New Roman" panose="02020603050405020304" pitchFamily="18" charset="0"/>
              </a:rPr>
              <a:t>.</a:t>
            </a:r>
          </a:p>
          <a:p>
            <a:pPr marL="171450" indent="-171450">
              <a:buFont typeface="Wingdings" panose="05000000000000000000" pitchFamily="2" charset="2"/>
              <a:buChar char="Ø"/>
            </a:pPr>
            <a:r>
              <a:rPr lang="en-US" sz="1000" b="1"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Insights </a:t>
            </a:r>
            <a:r>
              <a:rPr lang="en-US" sz="1200" b="1" dirty="0" err="1">
                <a:latin typeface="Times New Roman" panose="02020603050405020304" pitchFamily="18" charset="0"/>
                <a:cs typeface="Times New Roman" panose="02020603050405020304" pitchFamily="18" charset="0"/>
              </a:rPr>
              <a:t>cheie</a:t>
            </a:r>
            <a:r>
              <a:rPr lang="en-US" sz="1200" b="1" dirty="0">
                <a:latin typeface="Times New Roman" panose="02020603050405020304" pitchFamily="18" charset="0"/>
                <a:cs typeface="Times New Roman" panose="02020603050405020304" pitchFamily="18" charset="0"/>
              </a:rPr>
              <a:t>:</a:t>
            </a:r>
          </a:p>
          <a:p>
            <a:r>
              <a:rPr lang="en-US" sz="1000" dirty="0">
                <a:latin typeface="Times New Roman" panose="02020603050405020304" pitchFamily="18" charset="0"/>
                <a:cs typeface="Times New Roman" panose="02020603050405020304" pitchFamily="18" charset="0"/>
              </a:rPr>
              <a:t>LATAM </a:t>
            </a:r>
            <a:r>
              <a:rPr lang="en-US" sz="1000" dirty="0" err="1">
                <a:latin typeface="Times New Roman" panose="02020603050405020304" pitchFamily="18" charset="0"/>
                <a:cs typeface="Times New Roman" panose="02020603050405020304" pitchFamily="18" charset="0"/>
              </a:rPr>
              <a:t>și</a:t>
            </a:r>
            <a:r>
              <a:rPr lang="en-US" sz="1000" dirty="0">
                <a:latin typeface="Times New Roman" panose="02020603050405020304" pitchFamily="18" charset="0"/>
                <a:cs typeface="Times New Roman" panose="02020603050405020304" pitchFamily="18" charset="0"/>
              </a:rPr>
              <a:t> APAC,  </a:t>
            </a:r>
            <a:r>
              <a:rPr lang="en-US" sz="1000" dirty="0" err="1">
                <a:latin typeface="Times New Roman" panose="02020603050405020304" pitchFamily="18" charset="0"/>
                <a:cs typeface="Times New Roman" panose="02020603050405020304" pitchFamily="18" charset="0"/>
              </a:rPr>
              <a:t>generează</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cele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mai</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multe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comenzi</a:t>
            </a:r>
            <a:r>
              <a:rPr lang="en-US" sz="1000" dirty="0">
                <a:latin typeface="Times New Roman" panose="02020603050405020304" pitchFamily="18" charset="0"/>
                <a:cs typeface="Times New Roman" panose="02020603050405020304" pitchFamily="18" charset="0"/>
              </a:rPr>
              <a:t>.</a:t>
            </a:r>
          </a:p>
          <a:p>
            <a:r>
              <a:rPr lang="en-US" sz="1000" dirty="0" err="1">
                <a:latin typeface="Times New Roman" panose="02020603050405020304" pitchFamily="18" charset="0"/>
                <a:cs typeface="Times New Roman" panose="02020603050405020304" pitchFamily="18" charset="0"/>
              </a:rPr>
              <a:t>Regiunea</a:t>
            </a:r>
            <a:r>
              <a:rPr lang="en-US" sz="1000" dirty="0">
                <a:latin typeface="Times New Roman" panose="02020603050405020304" pitchFamily="18" charset="0"/>
                <a:cs typeface="Times New Roman" panose="02020603050405020304" pitchFamily="18" charset="0"/>
              </a:rPr>
              <a:t> Canada are </a:t>
            </a:r>
            <a:r>
              <a:rPr lang="en-US" sz="1000" dirty="0" err="1">
                <a:latin typeface="Times New Roman" panose="02020603050405020304" pitchFamily="18" charset="0"/>
                <a:cs typeface="Times New Roman" panose="02020603050405020304" pitchFamily="18" charset="0"/>
              </a:rPr>
              <a:t>performanță</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scăzută</a:t>
            </a:r>
            <a:r>
              <a:rPr lang="en-US" sz="1000" dirty="0">
                <a:latin typeface="Times New Roman" panose="02020603050405020304" pitchFamily="18" charset="0"/>
                <a:cs typeface="Times New Roman" panose="02020603050405020304" pitchFamily="18" charset="0"/>
              </a:rPr>
              <a:t>.</a:t>
            </a:r>
          </a:p>
          <a:p>
            <a:pPr marL="171450" indent="-171450">
              <a:buFont typeface="Wingdings" panose="05000000000000000000" pitchFamily="2" charset="2"/>
              <a:buChar char="Ø"/>
            </a:pPr>
            <a:r>
              <a:rPr lang="en-US" sz="10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Oportunități</a:t>
            </a:r>
            <a:r>
              <a:rPr lang="en-US" sz="1200" b="1" dirty="0">
                <a:latin typeface="Times New Roman" panose="02020603050405020304" pitchFamily="18" charset="0"/>
                <a:cs typeface="Times New Roman" panose="02020603050405020304" pitchFamily="18" charset="0"/>
              </a:rPr>
              <a:t> de </a:t>
            </a:r>
            <a:r>
              <a:rPr lang="en-US" sz="1200" b="1" dirty="0" err="1">
                <a:latin typeface="Times New Roman" panose="02020603050405020304" pitchFamily="18" charset="0"/>
                <a:cs typeface="Times New Roman" panose="02020603050405020304" pitchFamily="18" charset="0"/>
              </a:rPr>
              <a:t>creștere</a:t>
            </a:r>
            <a:r>
              <a:rPr lang="en-US" sz="1200" b="1" dirty="0">
                <a:latin typeface="Times New Roman" panose="02020603050405020304" pitchFamily="18" charset="0"/>
                <a:cs typeface="Times New Roman" panose="02020603050405020304" pitchFamily="18" charset="0"/>
              </a:rPr>
              <a:t>:</a:t>
            </a:r>
          </a:p>
          <a:p>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Investiții</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în</a:t>
            </a:r>
            <a:r>
              <a:rPr lang="en-US" sz="1000" b="1" dirty="0">
                <a:latin typeface="Times New Roman" panose="02020603050405020304" pitchFamily="18" charset="0"/>
                <a:cs typeface="Times New Roman" panose="02020603050405020304" pitchFamily="18" charset="0"/>
              </a:rPr>
              <a:t> marketing</a:t>
            </a:r>
            <a:r>
              <a:rPr lang="en-US" sz="1000" dirty="0">
                <a:latin typeface="Times New Roman" panose="02020603050405020304" pitchFamily="18" charset="0"/>
                <a:cs typeface="Times New Roman" panose="02020603050405020304" pitchFamily="18" charset="0"/>
              </a:rPr>
              <a:t> local </a:t>
            </a:r>
            <a:r>
              <a:rPr lang="en-US" sz="1000" dirty="0" err="1">
                <a:latin typeface="Times New Roman" panose="02020603050405020304" pitchFamily="18" charset="0"/>
                <a:cs typeface="Times New Roman" panose="02020603050405020304" pitchFamily="18" charset="0"/>
              </a:rPr>
              <a:t>în</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regiunile</a:t>
            </a:r>
            <a:r>
              <a:rPr lang="en-US" sz="1000" dirty="0">
                <a:latin typeface="Times New Roman" panose="02020603050405020304" pitchFamily="18" charset="0"/>
                <a:cs typeface="Times New Roman" panose="02020603050405020304" pitchFamily="18" charset="0"/>
              </a:rPr>
              <a:t> cu </a:t>
            </a:r>
            <a:r>
              <a:rPr lang="en-US" sz="1000" dirty="0" err="1">
                <a:latin typeface="Times New Roman" panose="02020603050405020304" pitchFamily="18" charset="0"/>
                <a:cs typeface="Times New Roman" panose="02020603050405020304" pitchFamily="18" charset="0"/>
              </a:rPr>
              <a:t>cerere</a:t>
            </a:r>
            <a:r>
              <a:rPr lang="en-US" sz="1000" dirty="0">
                <a:latin typeface="Times New Roman" panose="02020603050405020304" pitchFamily="18" charset="0"/>
                <a:cs typeface="Times New Roman" panose="02020603050405020304" pitchFamily="18" charset="0"/>
              </a:rPr>
              <a:t> mare.</a:t>
            </a:r>
          </a:p>
          <a:p>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Campanii</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promoționale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în</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regiunile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mai</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slabe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pentru</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creșterea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cererii</a:t>
            </a:r>
            <a:r>
              <a:rPr lang="en-US" sz="1000" dirty="0">
                <a:latin typeface="Times New Roman" panose="02020603050405020304" pitchFamily="18" charset="0"/>
                <a:cs typeface="Times New Roman" panose="02020603050405020304" pitchFamily="18" charset="0"/>
              </a:rPr>
              <a:t>.</a:t>
            </a:r>
          </a:p>
          <a:p>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Optimizare</a:t>
            </a:r>
            <a:r>
              <a:rPr lang="en-US" sz="1000" b="1" dirty="0">
                <a:latin typeface="Times New Roman" panose="02020603050405020304" pitchFamily="18" charset="0"/>
                <a:cs typeface="Times New Roman" panose="02020603050405020304" pitchFamily="18" charset="0"/>
              </a:rPr>
              <a:t> logistică</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în</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regiunile</a:t>
            </a:r>
            <a:r>
              <a:rPr lang="en-US" sz="1000" dirty="0">
                <a:latin typeface="Times New Roman" panose="02020603050405020304" pitchFamily="18" charset="0"/>
                <a:cs typeface="Times New Roman" panose="02020603050405020304" pitchFamily="18" charset="0"/>
              </a:rPr>
              <a:t> cu </a:t>
            </a:r>
            <a:r>
              <a:rPr lang="en-US" sz="1000" dirty="0" err="1">
                <a:latin typeface="Times New Roman" panose="02020603050405020304" pitchFamily="18" charset="0"/>
                <a:cs typeface="Times New Roman" panose="02020603050405020304" pitchFamily="18" charset="0"/>
              </a:rPr>
              <a:t>volum</a:t>
            </a:r>
            <a:r>
              <a:rPr lang="en-US" sz="1000" dirty="0">
                <a:latin typeface="Times New Roman" panose="02020603050405020304" pitchFamily="18" charset="0"/>
                <a:cs typeface="Times New Roman" panose="02020603050405020304" pitchFamily="18" charset="0"/>
              </a:rPr>
              <a:t> mare </a:t>
            </a:r>
            <a:r>
              <a:rPr lang="en-US" sz="1000" dirty="0" err="1">
                <a:latin typeface="Times New Roman" panose="02020603050405020304" pitchFamily="18" charset="0"/>
                <a:cs typeface="Times New Roman" panose="02020603050405020304" pitchFamily="18" charset="0"/>
              </a:rPr>
              <a:t>pentru</a:t>
            </a:r>
            <a:r>
              <a:rPr lang="en-US" sz="1000" dirty="0">
                <a:latin typeface="Times New Roman" panose="02020603050405020304" pitchFamily="18" charset="0"/>
                <a:cs typeface="Times New Roman" panose="02020603050405020304" pitchFamily="18" charset="0"/>
              </a:rPr>
              <a:t> a reduce </a:t>
            </a:r>
            <a:r>
              <a:rPr lang="en-US" sz="1000" dirty="0" err="1">
                <a:latin typeface="Times New Roman" panose="02020603050405020304" pitchFamily="18" charset="0"/>
                <a:cs typeface="Times New Roman" panose="02020603050405020304" pitchFamily="18" charset="0"/>
              </a:rPr>
              <a:t>costurile</a:t>
            </a:r>
            <a:r>
              <a:rPr lang="en-US" sz="1000" dirty="0">
                <a:latin typeface="Times New Roman" panose="02020603050405020304" pitchFamily="18" charset="0"/>
                <a:cs typeface="Times New Roman" panose="02020603050405020304" pitchFamily="18" charset="0"/>
              </a:rPr>
              <a:t>.</a:t>
            </a:r>
          </a:p>
          <a:p>
            <a:pPr marL="171450" indent="-171450">
              <a:buFont typeface="Wingdings" panose="05000000000000000000" pitchFamily="2" charset="2"/>
              <a:buChar char="Ø"/>
            </a:pPr>
            <a:r>
              <a:rPr lang="en-US" sz="10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Acțiuni</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propuse</a:t>
            </a:r>
            <a:r>
              <a:rPr lang="en-US" sz="1200" b="1" dirty="0">
                <a:latin typeface="Times New Roman" panose="02020603050405020304" pitchFamily="18" charset="0"/>
                <a:cs typeface="Times New Roman" panose="02020603050405020304" pitchFamily="18" charset="0"/>
              </a:rPr>
              <a:t>:</a:t>
            </a:r>
          </a:p>
          <a:p>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Direcționarea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bugetului</a:t>
            </a:r>
            <a:r>
              <a:rPr lang="en-US" sz="1000" dirty="0">
                <a:latin typeface="Times New Roman" panose="02020603050405020304" pitchFamily="18" charset="0"/>
                <a:cs typeface="Times New Roman" panose="02020603050405020304" pitchFamily="18" charset="0"/>
              </a:rPr>
              <a:t> de marketing </a:t>
            </a:r>
            <a:r>
              <a:rPr lang="en-US" sz="1000" dirty="0" err="1">
                <a:latin typeface="Times New Roman" panose="02020603050405020304" pitchFamily="18" charset="0"/>
                <a:cs typeface="Times New Roman" panose="02020603050405020304" pitchFamily="18" charset="0"/>
              </a:rPr>
              <a:t>în</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funcție</a:t>
            </a:r>
            <a:r>
              <a:rPr lang="en-US" sz="1000" dirty="0">
                <a:latin typeface="Times New Roman" panose="02020603050405020304" pitchFamily="18" charset="0"/>
                <a:cs typeface="Times New Roman" panose="02020603050405020304" pitchFamily="18" charset="0"/>
              </a:rPr>
              <a:t> de </a:t>
            </a:r>
            <a:r>
              <a:rPr lang="en-US" sz="1000" dirty="0" err="1">
                <a:latin typeface="Times New Roman" panose="02020603050405020304" pitchFamily="18" charset="0"/>
                <a:cs typeface="Times New Roman" panose="02020603050405020304" pitchFamily="18" charset="0"/>
              </a:rPr>
              <a:t>performanța</a:t>
            </a:r>
            <a:r>
              <a:rPr lang="en-US" sz="1000" dirty="0">
                <a:latin typeface="Times New Roman" panose="02020603050405020304" pitchFamily="18" charset="0"/>
                <a:cs typeface="Times New Roman" panose="02020603050405020304" pitchFamily="18" charset="0"/>
              </a:rPr>
              <a:t> pe </a:t>
            </a:r>
            <a:r>
              <a:rPr lang="en-US" sz="1000" dirty="0" err="1">
                <a:latin typeface="Times New Roman" panose="02020603050405020304" pitchFamily="18" charset="0"/>
                <a:cs typeface="Times New Roman" panose="02020603050405020304" pitchFamily="18" charset="0"/>
              </a:rPr>
              <a:t>regiune</a:t>
            </a:r>
            <a:r>
              <a:rPr lang="en-US" sz="1000" dirty="0">
                <a:latin typeface="Times New Roman" panose="02020603050405020304" pitchFamily="18" charset="0"/>
                <a:cs typeface="Times New Roman" panose="02020603050405020304" pitchFamily="18" charset="0"/>
              </a:rPr>
              <a:t>.</a:t>
            </a:r>
          </a:p>
          <a:p>
            <a:r>
              <a:rPr lang="en-US" sz="1000" dirty="0">
                <a:latin typeface="Times New Roman" panose="02020603050405020304" pitchFamily="18" charset="0"/>
                <a:cs typeface="Times New Roman" panose="02020603050405020304" pitchFamily="18" charset="0"/>
              </a:rPr>
              <a:t> Analiza </a:t>
            </a:r>
            <a:r>
              <a:rPr lang="en-US" sz="1000" dirty="0" err="1">
                <a:latin typeface="Times New Roman" panose="02020603050405020304" pitchFamily="18" charset="0"/>
                <a:cs typeface="Times New Roman" panose="02020603050405020304" pitchFamily="18" charset="0"/>
              </a:rPr>
              <a:t>detaliată</a:t>
            </a:r>
            <a:r>
              <a:rPr lang="en-US" sz="1000" dirty="0">
                <a:latin typeface="Times New Roman" panose="02020603050405020304" pitchFamily="18" charset="0"/>
                <a:cs typeface="Times New Roman" panose="02020603050405020304" pitchFamily="18" charset="0"/>
              </a:rPr>
              <a:t> a </a:t>
            </a:r>
            <a:r>
              <a:rPr lang="en-US" sz="1000" dirty="0" err="1">
                <a:latin typeface="Times New Roman" panose="02020603050405020304" pitchFamily="18" charset="0"/>
                <a:cs typeface="Times New Roman" panose="02020603050405020304" pitchFamily="18" charset="0"/>
              </a:rPr>
              <a:t>motivelor</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pentru</a:t>
            </a:r>
            <a:r>
              <a:rPr lang="en-US" sz="1000" dirty="0">
                <a:latin typeface="Times New Roman" panose="02020603050405020304" pitchFamily="18" charset="0"/>
                <a:cs typeface="Times New Roman" panose="02020603050405020304" pitchFamily="18" charset="0"/>
              </a:rPr>
              <a:t> care </a:t>
            </a:r>
            <a:r>
              <a:rPr lang="en-US" sz="1000" dirty="0" err="1">
                <a:latin typeface="Times New Roman" panose="02020603050405020304" pitchFamily="18" charset="0"/>
                <a:cs typeface="Times New Roman" panose="02020603050405020304" pitchFamily="18" charset="0"/>
              </a:rPr>
              <a:t>unele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regiuni</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performează</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mai</a:t>
            </a:r>
            <a:r>
              <a:rPr lang="en-US" sz="1000" dirty="0">
                <a:latin typeface="Times New Roman" panose="02020603050405020304" pitchFamily="18" charset="0"/>
                <a:cs typeface="Times New Roman" panose="02020603050405020304" pitchFamily="18" charset="0"/>
              </a:rPr>
              <a:t> bine.</a:t>
            </a:r>
          </a:p>
          <a:p>
            <a:r>
              <a:rPr lang="en-US" sz="1000" dirty="0" err="1">
                <a:latin typeface="Times New Roman" panose="02020603050405020304" pitchFamily="18" charset="0"/>
                <a:cs typeface="Times New Roman" panose="02020603050405020304" pitchFamily="18" charset="0"/>
              </a:rPr>
              <a:t>Identificarea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nevoilor</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specifice</a:t>
            </a:r>
            <a:r>
              <a:rPr lang="en-US" sz="1000" dirty="0">
                <a:latin typeface="Times New Roman" panose="02020603050405020304" pitchFamily="18" charset="0"/>
                <a:cs typeface="Times New Roman" panose="02020603050405020304" pitchFamily="18" charset="0"/>
              </a:rPr>
              <a:t> ale </a:t>
            </a:r>
            <a:r>
              <a:rPr lang="en-US" sz="1000" dirty="0" err="1">
                <a:latin typeface="Times New Roman" panose="02020603050405020304" pitchFamily="18" charset="0"/>
                <a:cs typeface="Times New Roman" panose="02020603050405020304" pitchFamily="18" charset="0"/>
              </a:rPr>
              <a:t>pieței</a:t>
            </a:r>
            <a:r>
              <a:rPr lang="en-US" sz="1000" dirty="0">
                <a:latin typeface="Times New Roman" panose="02020603050405020304" pitchFamily="18" charset="0"/>
                <a:cs typeface="Times New Roman" panose="02020603050405020304" pitchFamily="18" charset="0"/>
              </a:rPr>
              <a:t> din </a:t>
            </a:r>
            <a:r>
              <a:rPr lang="en-US" sz="1000" dirty="0" err="1">
                <a:latin typeface="Times New Roman" panose="02020603050405020304" pitchFamily="18" charset="0"/>
                <a:cs typeface="Times New Roman" panose="02020603050405020304" pitchFamily="18" charset="0"/>
              </a:rPr>
              <a:t>fiecare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regiune</a:t>
            </a:r>
            <a:r>
              <a:rPr lang="en-US" sz="1000" dirty="0">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id="{1E266A4B-FBFE-DBE1-059A-58BA53BDCBEC}"/>
              </a:ext>
            </a:extLst>
          </p:cNvPr>
          <p:cNvPicPr>
            <a:picLocks noChangeAspect="1"/>
          </p:cNvPicPr>
          <p:nvPr/>
        </p:nvPicPr>
        <p:blipFill>
          <a:blip r:embed="rId3"/>
          <a:stretch>
            <a:fillRect/>
          </a:stretch>
        </p:blipFill>
        <p:spPr>
          <a:xfrm>
            <a:off x="41285" y="153018"/>
            <a:ext cx="5535169" cy="34518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1" name="Google Shape;321;p54"/>
          <p:cNvSpPr/>
          <p:nvPr/>
        </p:nvSpPr>
        <p:spPr>
          <a:xfrm flipH="1">
            <a:off x="578725" y="1404925"/>
            <a:ext cx="4790700" cy="2538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4"/>
          <p:cNvSpPr txBox="1">
            <a:spLocks noGrp="1"/>
          </p:cNvSpPr>
          <p:nvPr>
            <p:ph type="title"/>
          </p:nvPr>
        </p:nvSpPr>
        <p:spPr>
          <a:xfrm flipH="1">
            <a:off x="4572000" y="2398246"/>
            <a:ext cx="4516580" cy="26932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Mission statement</a:t>
            </a:r>
            <a:endParaRPr dirty="0">
              <a:solidFill>
                <a:schemeClr val="dk1"/>
              </a:solidFill>
            </a:endParaRPr>
          </a:p>
        </p:txBody>
      </p:sp>
      <p:sp>
        <p:nvSpPr>
          <p:cNvPr id="323" name="Google Shape;323;p54"/>
          <p:cNvSpPr txBox="1">
            <a:spLocks noGrp="1"/>
          </p:cNvSpPr>
          <p:nvPr>
            <p:ph type="subTitle" idx="1"/>
          </p:nvPr>
        </p:nvSpPr>
        <p:spPr>
          <a:xfrm>
            <a:off x="0" y="2398247"/>
            <a:ext cx="3588327" cy="2693297"/>
          </a:xfrm>
          <a:prstGeom prst="rect">
            <a:avLst/>
          </a:prstGeom>
        </p:spPr>
        <p:txBody>
          <a:bodyPr spcFirstLastPara="1" wrap="square" lIns="91425" tIns="91425" rIns="91425" bIns="91425" anchor="t" anchorCtr="0">
            <a:noAutofit/>
          </a:bodyPr>
          <a:lstStyle/>
          <a:p>
            <a:pPr marL="114300" indent="0" algn="l"/>
            <a:r>
              <a:rPr lang="en-US" sz="1200" b="1" dirty="0" err="1">
                <a:latin typeface="Times New Roman" panose="02020603050405020304" pitchFamily="18" charset="0"/>
                <a:cs typeface="Times New Roman" panose="02020603050405020304" pitchFamily="18" charset="0"/>
              </a:rPr>
              <a:t>Oportunitati</a:t>
            </a:r>
            <a:r>
              <a:rPr lang="en-US" sz="1200" b="1" dirty="0">
                <a:latin typeface="Times New Roman" panose="02020603050405020304" pitchFamily="18" charset="0"/>
                <a:cs typeface="Times New Roman" panose="02020603050405020304" pitchFamily="18" charset="0"/>
              </a:rPr>
              <a:t> de </a:t>
            </a:r>
            <a:r>
              <a:rPr lang="en-US" sz="1200" b="1" dirty="0" err="1">
                <a:latin typeface="Times New Roman" panose="02020603050405020304" pitchFamily="18" charset="0"/>
                <a:cs typeface="Times New Roman" panose="02020603050405020304" pitchFamily="18" charset="0"/>
              </a:rPr>
              <a:t>crestere</a:t>
            </a:r>
            <a:endParaRPr lang="en-US" sz="1200" b="1" dirty="0">
              <a:latin typeface="Times New Roman" panose="02020603050405020304" pitchFamily="18" charset="0"/>
              <a:cs typeface="Times New Roman" panose="02020603050405020304" pitchFamily="18" charset="0"/>
            </a:endParaRPr>
          </a:p>
          <a:p>
            <a:pPr marL="285750" indent="-171450" algn="l">
              <a:buFont typeface="Wingdings" panose="05000000000000000000" pitchFamily="2" charset="2"/>
              <a:buChar char="Ø"/>
            </a:pPr>
            <a:r>
              <a:rPr lang="en-US" sz="800" b="1" dirty="0" err="1">
                <a:latin typeface="Times New Roman" panose="02020603050405020304" pitchFamily="18" charset="0"/>
                <a:cs typeface="Times New Roman" panose="02020603050405020304" pitchFamily="18" charset="0"/>
              </a:rPr>
              <a:t>Consolidare</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în</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piețele</a:t>
            </a:r>
            <a:r>
              <a:rPr lang="en-US" sz="800" b="1" dirty="0">
                <a:latin typeface="Times New Roman" panose="02020603050405020304" pitchFamily="18" charset="0"/>
                <a:cs typeface="Times New Roman" panose="02020603050405020304" pitchFamily="18" charset="0"/>
              </a:rPr>
              <a:t> cu </a:t>
            </a:r>
            <a:r>
              <a:rPr lang="en-US" sz="800" b="1" dirty="0" err="1">
                <a:latin typeface="Times New Roman" panose="02020603050405020304" pitchFamily="18" charset="0"/>
                <a:cs typeface="Times New Roman" panose="02020603050405020304" pitchFamily="18" charset="0"/>
              </a:rPr>
              <a:t>volum</a:t>
            </a:r>
            <a:r>
              <a:rPr lang="en-US" sz="800" b="1" dirty="0">
                <a:latin typeface="Times New Roman" panose="02020603050405020304" pitchFamily="18" charset="0"/>
                <a:cs typeface="Times New Roman" panose="02020603050405020304" pitchFamily="18" charset="0"/>
              </a:rPr>
              <a:t> mare (APAC, LATAM, EU)</a:t>
            </a:r>
          </a:p>
          <a:p>
            <a:pPr marL="114300" indent="0" algn="l"/>
            <a:r>
              <a:rPr lang="en-US" sz="800" dirty="0" err="1">
                <a:latin typeface="Times New Roman" panose="02020603050405020304" pitchFamily="18" charset="0"/>
                <a:cs typeface="Times New Roman" panose="02020603050405020304" pitchFamily="18" charset="0"/>
              </a:rPr>
              <a:t>Potențial</a:t>
            </a:r>
            <a:r>
              <a:rPr lang="en-US" sz="800" dirty="0">
                <a:latin typeface="Times New Roman" panose="02020603050405020304" pitchFamily="18" charset="0"/>
                <a:cs typeface="Times New Roman" panose="02020603050405020304" pitchFamily="18" charset="0"/>
              </a:rPr>
              <a:t> de a introduce </a:t>
            </a:r>
            <a:r>
              <a:rPr lang="en-US" sz="800" dirty="0" err="1">
                <a:latin typeface="Times New Roman" panose="02020603050405020304" pitchFamily="18" charset="0"/>
                <a:cs typeface="Times New Roman" panose="02020603050405020304" pitchFamily="18" charset="0"/>
              </a:rPr>
              <a:t>mai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multe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categorii</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produse</a:t>
            </a:r>
            <a:r>
              <a:rPr lang="en-US" sz="800" dirty="0">
                <a:latin typeface="Times New Roman" panose="02020603050405020304" pitchFamily="18" charset="0"/>
                <a:cs typeface="Times New Roman" panose="02020603050405020304" pitchFamily="18" charset="0"/>
              </a:rPr>
              <a:t>.</a:t>
            </a:r>
          </a:p>
          <a:p>
            <a:pPr marL="114300" indent="0" algn="l"/>
            <a:r>
              <a:rPr lang="en-US" sz="800" dirty="0" err="1">
                <a:latin typeface="Times New Roman" panose="02020603050405020304" pitchFamily="18" charset="0"/>
                <a:cs typeface="Times New Roman" panose="02020603050405020304" pitchFamily="18" charset="0"/>
              </a:rPr>
              <a:t>Investiții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în</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logistică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stocuri</a:t>
            </a:r>
            <a:r>
              <a:rPr lang="en-US" sz="800" dirty="0">
                <a:latin typeface="Times New Roman" panose="02020603050405020304" pitchFamily="18" charset="0"/>
                <a:cs typeface="Times New Roman" panose="02020603050405020304" pitchFamily="18" charset="0"/>
              </a:rPr>
              <a:t> locale, </a:t>
            </a:r>
            <a:r>
              <a:rPr lang="en-US" sz="800" dirty="0" err="1">
                <a:latin typeface="Times New Roman" panose="02020603050405020304" pitchFamily="18" charset="0"/>
                <a:cs typeface="Times New Roman" panose="02020603050405020304" pitchFamily="18" charset="0"/>
              </a:rPr>
              <a:t>campanii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promoționale</a:t>
            </a:r>
            <a:r>
              <a:rPr lang="en-US" sz="800" dirty="0">
                <a:latin typeface="Times New Roman" panose="02020603050405020304" pitchFamily="18" charset="0"/>
                <a:cs typeface="Times New Roman" panose="02020603050405020304" pitchFamily="18" charset="0"/>
              </a:rPr>
              <a:t>.</a:t>
            </a:r>
          </a:p>
          <a:p>
            <a:pPr marL="285750" indent="-171450" algn="l">
              <a:buFont typeface="Wingdings" panose="05000000000000000000" pitchFamily="2" charset="2"/>
              <a:buChar char="Ø"/>
            </a:pPr>
            <a:r>
              <a:rPr lang="en-US" sz="800" b="1" dirty="0" err="1">
                <a:latin typeface="Times New Roman" panose="02020603050405020304" pitchFamily="18" charset="0"/>
                <a:cs typeface="Times New Roman" panose="02020603050405020304" pitchFamily="18" charset="0"/>
              </a:rPr>
              <a:t>Revitalizare</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piețe</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slabe</a:t>
            </a:r>
            <a:r>
              <a:rPr lang="en-US" sz="800" b="1" dirty="0">
                <a:latin typeface="Times New Roman" panose="02020603050405020304" pitchFamily="18" charset="0"/>
                <a:cs typeface="Times New Roman" panose="02020603050405020304" pitchFamily="18" charset="0"/>
              </a:rPr>
              <a:t> (Canada, Africa) </a:t>
            </a:r>
          </a:p>
          <a:p>
            <a:pPr marL="114300" indent="0" algn="l"/>
            <a:r>
              <a:rPr lang="en-US" sz="800" dirty="0" err="1">
                <a:latin typeface="Times New Roman" panose="02020603050405020304" pitchFamily="18" charset="0"/>
                <a:cs typeface="Times New Roman" panose="02020603050405020304" pitchFamily="18" charset="0"/>
              </a:rPr>
              <a:t>Analiză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cauze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lipsă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promovare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taxe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mari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probleme</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livrare</a:t>
            </a:r>
            <a:r>
              <a:rPr lang="en-US" sz="800" dirty="0">
                <a:latin typeface="Times New Roman" panose="02020603050405020304" pitchFamily="18" charset="0"/>
                <a:cs typeface="Times New Roman" panose="02020603050405020304" pitchFamily="18" charset="0"/>
              </a:rPr>
              <a:t>?</a:t>
            </a:r>
          </a:p>
          <a:p>
            <a:pPr marL="114300" indent="0" algn="l"/>
            <a:r>
              <a:rPr lang="en-US" sz="800" dirty="0" err="1">
                <a:latin typeface="Times New Roman" panose="02020603050405020304" pitchFamily="18" charset="0"/>
                <a:cs typeface="Times New Roman" panose="02020603050405020304" pitchFamily="18" charset="0"/>
              </a:rPr>
              <a:t>Lansarea</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campanii</a:t>
            </a:r>
            <a:r>
              <a:rPr lang="en-US" sz="800" dirty="0">
                <a:latin typeface="Times New Roman" panose="02020603050405020304" pitchFamily="18" charset="0"/>
                <a:cs typeface="Times New Roman" panose="02020603050405020304" pitchFamily="18" charset="0"/>
              </a:rPr>
              <a:t> dedicate </a:t>
            </a:r>
            <a:r>
              <a:rPr lang="en-US" sz="800" dirty="0" err="1">
                <a:latin typeface="Times New Roman" panose="02020603050405020304" pitchFamily="18" charset="0"/>
                <a:cs typeface="Times New Roman" panose="02020603050405020304" pitchFamily="18" charset="0"/>
              </a:rPr>
              <a:t>pentru</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creșterea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notorietății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atractivității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ofertei</a:t>
            </a:r>
            <a:r>
              <a:rPr lang="en-US" sz="800" dirty="0">
                <a:latin typeface="Times New Roman" panose="02020603050405020304" pitchFamily="18" charset="0"/>
                <a:cs typeface="Times New Roman" panose="02020603050405020304" pitchFamily="18" charset="0"/>
              </a:rPr>
              <a:t>.</a:t>
            </a:r>
          </a:p>
          <a:p>
            <a:pPr marL="285750" indent="-171450" algn="l">
              <a:buFont typeface="Wingdings" panose="05000000000000000000" pitchFamily="2" charset="2"/>
              <a:buChar char="Ø"/>
            </a:pPr>
            <a:r>
              <a:rPr lang="en-US" sz="800" b="1" dirty="0" err="1">
                <a:latin typeface="Times New Roman" panose="02020603050405020304" pitchFamily="18" charset="0"/>
                <a:cs typeface="Times New Roman" panose="02020603050405020304" pitchFamily="18" charset="0"/>
              </a:rPr>
              <a:t>Extindere</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în</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piețele</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în</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creștere</a:t>
            </a:r>
            <a:endParaRPr lang="en-US" sz="800" b="1" dirty="0">
              <a:latin typeface="Times New Roman" panose="02020603050405020304" pitchFamily="18" charset="0"/>
              <a:cs typeface="Times New Roman" panose="02020603050405020304" pitchFamily="18" charset="0"/>
            </a:endParaRPr>
          </a:p>
          <a:p>
            <a:pPr marL="114300" indent="0" algn="l"/>
            <a:r>
              <a:rPr lang="en-US" sz="800" dirty="0" err="1">
                <a:latin typeface="Times New Roman" panose="02020603050405020304" pitchFamily="18" charset="0"/>
                <a:cs typeface="Times New Roman" panose="02020603050405020304" pitchFamily="18" charset="0"/>
              </a:rPr>
              <a:t>Dacă</a:t>
            </a:r>
            <a:r>
              <a:rPr lang="en-US" sz="800" dirty="0">
                <a:latin typeface="Times New Roman" panose="02020603050405020304" pitchFamily="18" charset="0"/>
                <a:cs typeface="Times New Roman" panose="02020603050405020304" pitchFamily="18" charset="0"/>
              </a:rPr>
              <a:t> EMEA </a:t>
            </a:r>
            <a:r>
              <a:rPr lang="en-US" sz="800" dirty="0" err="1">
                <a:latin typeface="Times New Roman" panose="02020603050405020304" pitchFamily="18" charset="0"/>
                <a:cs typeface="Times New Roman" panose="02020603050405020304" pitchFamily="18" charset="0"/>
              </a:rPr>
              <a:t>sau</a:t>
            </a:r>
            <a:r>
              <a:rPr lang="en-US" sz="800" dirty="0">
                <a:latin typeface="Times New Roman" panose="02020603050405020304" pitchFamily="18" charset="0"/>
                <a:cs typeface="Times New Roman" panose="02020603050405020304" pitchFamily="18" charset="0"/>
              </a:rPr>
              <a:t> Africa </a:t>
            </a:r>
            <a:r>
              <a:rPr lang="en-US" sz="800" dirty="0" err="1">
                <a:latin typeface="Times New Roman" panose="02020603050405020304" pitchFamily="18" charset="0"/>
                <a:cs typeface="Times New Roman" panose="02020603050405020304" pitchFamily="18" charset="0"/>
              </a:rPr>
              <a:t>prezintă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tendințe</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creștere</a:t>
            </a:r>
            <a:r>
              <a:rPr lang="en-US" sz="800" dirty="0">
                <a:latin typeface="Times New Roman" panose="02020603050405020304" pitchFamily="18" charset="0"/>
                <a:cs typeface="Times New Roman" panose="02020603050405020304" pitchFamily="18" charset="0"/>
              </a:rPr>
              <a:t> (din date </a:t>
            </a:r>
            <a:r>
              <a:rPr lang="en-US" sz="800" dirty="0" err="1">
                <a:latin typeface="Times New Roman" panose="02020603050405020304" pitchFamily="18" charset="0"/>
                <a:cs typeface="Times New Roman" panose="02020603050405020304" pitchFamily="18" charset="0"/>
              </a:rPr>
              <a:t>temporale</a:t>
            </a:r>
            <a:r>
              <a:rPr lang="en-US" sz="800" dirty="0">
                <a:latin typeface="Times New Roman" panose="02020603050405020304" pitchFamily="18" charset="0"/>
                <a:cs typeface="Times New Roman" panose="02020603050405020304" pitchFamily="18" charset="0"/>
              </a:rPr>
              <a:t>), se pot face </a:t>
            </a:r>
            <a:r>
              <a:rPr lang="en-US" sz="800" dirty="0" err="1">
                <a:latin typeface="Times New Roman" panose="02020603050405020304" pitchFamily="18" charset="0"/>
                <a:cs typeface="Times New Roman" panose="02020603050405020304" pitchFamily="18" charset="0"/>
              </a:rPr>
              <a:t>investiții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treptate</a:t>
            </a:r>
            <a:r>
              <a:rPr lang="en-US" sz="800" dirty="0">
                <a:latin typeface="Times New Roman" panose="02020603050405020304" pitchFamily="18" charset="0"/>
                <a:cs typeface="Times New Roman" panose="02020603050405020304" pitchFamily="18" charset="0"/>
              </a:rPr>
              <a:t>.</a:t>
            </a:r>
          </a:p>
          <a:p>
            <a:pPr marL="0" lvl="0" indent="0" algn="r" rtl="0">
              <a:spcBef>
                <a:spcPts val="0"/>
              </a:spcBef>
              <a:spcAft>
                <a:spcPts val="0"/>
              </a:spcAft>
              <a:buNone/>
            </a:pPr>
            <a:endParaRPr dirty="0"/>
          </a:p>
        </p:txBody>
      </p:sp>
      <p:sp>
        <p:nvSpPr>
          <p:cNvPr id="4" name="TextBox 3">
            <a:extLst>
              <a:ext uri="{FF2B5EF4-FFF2-40B4-BE49-F238E27FC236}">
                <a16:creationId xmlns:a16="http://schemas.microsoft.com/office/drawing/2014/main" id="{5AF455F3-A0E9-637A-ED0A-17F04020AABB}"/>
              </a:ext>
            </a:extLst>
          </p:cNvPr>
          <p:cNvSpPr txBox="1"/>
          <p:nvPr/>
        </p:nvSpPr>
        <p:spPr>
          <a:xfrm>
            <a:off x="4516580" y="2481273"/>
            <a:ext cx="4572000" cy="1631216"/>
          </a:xfrm>
          <a:prstGeom prst="rect">
            <a:avLst/>
          </a:prstGeom>
          <a:noFill/>
        </p:spPr>
        <p:txBody>
          <a:bodyPr wrap="square">
            <a:spAutoFit/>
          </a:bodyPr>
          <a:lstStyle/>
          <a:p>
            <a:pPr marL="171450" indent="-171450">
              <a:buFont typeface="Wingdings" panose="05000000000000000000" pitchFamily="2" charset="2"/>
              <a:buChar char="Ø"/>
            </a:pPr>
            <a:r>
              <a:rPr lang="en-US" sz="1200" b="1" dirty="0" err="1">
                <a:latin typeface="Times New Roman" panose="02020603050405020304" pitchFamily="18" charset="0"/>
                <a:cs typeface="Times New Roman" panose="02020603050405020304" pitchFamily="18" charset="0"/>
              </a:rPr>
              <a:t>Acțiuni</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propuse</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strategii</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recomandate</a:t>
            </a:r>
            <a:r>
              <a:rPr lang="en-US" sz="1200" b="1" dirty="0">
                <a:latin typeface="Times New Roman" panose="02020603050405020304" pitchFamily="18" charset="0"/>
                <a:cs typeface="Times New Roman" panose="02020603050405020304" pitchFamily="18" charset="0"/>
              </a:rPr>
              <a:t>)</a:t>
            </a:r>
          </a:p>
          <a:p>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Pentru</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piețele</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puternice</a:t>
            </a:r>
            <a:r>
              <a:rPr lang="en-US" sz="800" b="1" dirty="0">
                <a:latin typeface="Times New Roman" panose="02020603050405020304" pitchFamily="18" charset="0"/>
                <a:cs typeface="Times New Roman" panose="02020603050405020304" pitchFamily="18" charset="0"/>
              </a:rPr>
              <a:t> (APAC, LATAM, EU):</a:t>
            </a:r>
          </a:p>
          <a:p>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Campanii</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sezoniere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oferte</a:t>
            </a:r>
            <a:r>
              <a:rPr lang="en-US" sz="800" dirty="0">
                <a:latin typeface="Times New Roman" panose="02020603050405020304" pitchFamily="18" charset="0"/>
                <a:cs typeface="Times New Roman" panose="02020603050405020304" pitchFamily="18" charset="0"/>
              </a:rPr>
              <a:t> exclusive </a:t>
            </a:r>
            <a:r>
              <a:rPr lang="en-US" sz="800" dirty="0" err="1">
                <a:latin typeface="Times New Roman" panose="02020603050405020304" pitchFamily="18" charset="0"/>
                <a:cs typeface="Times New Roman" panose="02020603050405020304" pitchFamily="18" charset="0"/>
              </a:rPr>
              <a:t>pentru</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loializare</a:t>
            </a:r>
            <a:r>
              <a:rPr lang="en-US" sz="800" dirty="0">
                <a:latin typeface="Times New Roman" panose="02020603050405020304" pitchFamily="18" charset="0"/>
                <a:cs typeface="Times New Roman" panose="02020603050405020304" pitchFamily="18" charset="0"/>
              </a:rPr>
              <a:t>.</a:t>
            </a:r>
          </a:p>
          <a:p>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Extinderea</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gamei</a:t>
            </a:r>
            <a:r>
              <a:rPr lang="en-US" sz="800" b="1" dirty="0">
                <a:latin typeface="Times New Roman" panose="02020603050405020304" pitchFamily="18" charset="0"/>
                <a:cs typeface="Times New Roman" panose="02020603050405020304" pitchFamily="18" charset="0"/>
              </a:rPr>
              <a:t> de </a:t>
            </a:r>
            <a:r>
              <a:rPr lang="en-US" sz="800" b="1" dirty="0" err="1">
                <a:latin typeface="Times New Roman" panose="02020603050405020304" pitchFamily="18" charset="0"/>
                <a:cs typeface="Times New Roman" panose="02020603050405020304" pitchFamily="18" charset="0"/>
              </a:rPr>
              <a:t>produse</a:t>
            </a:r>
            <a:r>
              <a:rPr lang="en-US" sz="800" dirty="0">
                <a:latin typeface="Times New Roman" panose="02020603050405020304" pitchFamily="18" charset="0"/>
                <a:cs typeface="Times New Roman" panose="02020603050405020304" pitchFamily="18" charset="0"/>
              </a:rPr>
              <a:t> — </a:t>
            </a:r>
            <a:r>
              <a:rPr lang="en-US" sz="800" dirty="0" err="1">
                <a:latin typeface="Times New Roman" panose="02020603050405020304" pitchFamily="18" charset="0"/>
                <a:cs typeface="Times New Roman" panose="02020603050405020304" pitchFamily="18" charset="0"/>
              </a:rPr>
              <a:t>diversificare</a:t>
            </a:r>
            <a:r>
              <a:rPr lang="en-US" sz="800" dirty="0">
                <a:latin typeface="Times New Roman" panose="02020603050405020304" pitchFamily="18" charset="0"/>
                <a:cs typeface="Times New Roman" panose="02020603050405020304" pitchFamily="18" charset="0"/>
              </a:rPr>
              <a:t> pe </a:t>
            </a:r>
            <a:r>
              <a:rPr lang="en-US" sz="800" dirty="0" err="1">
                <a:latin typeface="Times New Roman" panose="02020603050405020304" pitchFamily="18" charset="0"/>
                <a:cs typeface="Times New Roman" panose="02020603050405020304" pitchFamily="18" charset="0"/>
              </a:rPr>
              <a:t>segmente</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preț</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funcționalitate</a:t>
            </a:r>
            <a:r>
              <a:rPr lang="en-US" sz="800" dirty="0">
                <a:latin typeface="Times New Roman" panose="02020603050405020304" pitchFamily="18" charset="0"/>
                <a:cs typeface="Times New Roman" panose="02020603050405020304" pitchFamily="18" charset="0"/>
              </a:rPr>
              <a:t>.</a:t>
            </a:r>
          </a:p>
          <a:p>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Parteneriate</a:t>
            </a:r>
            <a:r>
              <a:rPr lang="en-US" sz="800" b="1" dirty="0">
                <a:latin typeface="Times New Roman" panose="02020603050405020304" pitchFamily="18" charset="0"/>
                <a:cs typeface="Times New Roman" panose="02020603050405020304" pitchFamily="18" charset="0"/>
              </a:rPr>
              <a:t> locale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pentru</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distribuție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asistență</a:t>
            </a:r>
            <a:r>
              <a:rPr lang="en-US" sz="800" dirty="0">
                <a:latin typeface="Times New Roman" panose="02020603050405020304" pitchFamily="18" charset="0"/>
                <a:cs typeface="Times New Roman" panose="02020603050405020304" pitchFamily="18" charset="0"/>
              </a:rPr>
              <a:t> post-</a:t>
            </a:r>
            <a:r>
              <a:rPr lang="en-US" sz="800" dirty="0" err="1">
                <a:latin typeface="Times New Roman" panose="02020603050405020304" pitchFamily="18" charset="0"/>
                <a:cs typeface="Times New Roman" panose="02020603050405020304" pitchFamily="18" charset="0"/>
              </a:rPr>
              <a:t>vânzare</a:t>
            </a:r>
            <a:r>
              <a:rPr lang="en-US" sz="800" dirty="0">
                <a:latin typeface="Times New Roman" panose="02020603050405020304" pitchFamily="18" charset="0"/>
                <a:cs typeface="Times New Roman" panose="02020603050405020304" pitchFamily="18" charset="0"/>
              </a:rPr>
              <a:t>.</a:t>
            </a:r>
          </a:p>
          <a:p>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Pentru</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piețele</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slabe</a:t>
            </a:r>
            <a:r>
              <a:rPr lang="en-US" sz="800" b="1" dirty="0">
                <a:latin typeface="Times New Roman" panose="02020603050405020304" pitchFamily="18" charset="0"/>
                <a:cs typeface="Times New Roman" panose="02020603050405020304" pitchFamily="18" charset="0"/>
              </a:rPr>
              <a:t> (Canada, Africa):</a:t>
            </a:r>
          </a:p>
          <a:p>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Cercetare</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piață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sondaje</a:t>
            </a:r>
            <a:r>
              <a:rPr lang="en-US" sz="800" dirty="0">
                <a:latin typeface="Times New Roman" panose="02020603050405020304" pitchFamily="18" charset="0"/>
                <a:cs typeface="Times New Roman" panose="02020603050405020304" pitchFamily="18" charset="0"/>
              </a:rPr>
              <a:t>, feedback de la </a:t>
            </a:r>
            <a:r>
              <a:rPr lang="en-US" sz="800" dirty="0" err="1">
                <a:latin typeface="Times New Roman" panose="02020603050405020304" pitchFamily="18" charset="0"/>
                <a:cs typeface="Times New Roman" panose="02020603050405020304" pitchFamily="18" charset="0"/>
              </a:rPr>
              <a:t>clienți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existenți</a:t>
            </a:r>
            <a:r>
              <a:rPr lang="en-US" sz="800" dirty="0">
                <a:latin typeface="Times New Roman" panose="02020603050405020304" pitchFamily="18" charset="0"/>
                <a:cs typeface="Times New Roman" panose="02020603050405020304" pitchFamily="18" charset="0"/>
              </a:rPr>
              <a:t>.</a:t>
            </a:r>
          </a:p>
          <a:p>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Promovare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digitală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targetată</a:t>
            </a:r>
            <a:r>
              <a:rPr lang="en-US" sz="800" dirty="0">
                <a:latin typeface="Times New Roman" panose="02020603050405020304" pitchFamily="18" charset="0"/>
                <a:cs typeface="Times New Roman" panose="02020603050405020304" pitchFamily="18" charset="0"/>
              </a:rPr>
              <a:t> (Google, Meta Ads), cu focus pe </a:t>
            </a:r>
            <a:r>
              <a:rPr lang="en-US" sz="800" dirty="0" err="1">
                <a:latin typeface="Times New Roman" panose="02020603050405020304" pitchFamily="18" charset="0"/>
                <a:cs typeface="Times New Roman" panose="02020603050405020304" pitchFamily="18" charset="0"/>
              </a:rPr>
              <a:t>oferte</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început</a:t>
            </a:r>
            <a:r>
              <a:rPr lang="en-US" sz="800" dirty="0">
                <a:latin typeface="Times New Roman" panose="02020603050405020304" pitchFamily="18" charset="0"/>
                <a:cs typeface="Times New Roman" panose="02020603050405020304" pitchFamily="18" charset="0"/>
              </a:rPr>
              <a:t>.</a:t>
            </a:r>
          </a:p>
          <a:p>
            <a:r>
              <a:rPr lang="en-US" sz="800" dirty="0">
                <a:latin typeface="Times New Roman" panose="02020603050405020304" pitchFamily="18" charset="0"/>
                <a:cs typeface="Times New Roman" panose="02020603050405020304" pitchFamily="18" charset="0"/>
              </a:rPr>
              <a:t>      Analiza </a:t>
            </a:r>
            <a:r>
              <a:rPr lang="en-US" sz="800" dirty="0" err="1">
                <a:latin typeface="Times New Roman" panose="02020603050405020304" pitchFamily="18" charset="0"/>
                <a:cs typeface="Times New Roman" panose="02020603050405020304" pitchFamily="18" charset="0"/>
              </a:rPr>
              <a:t>competitivă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oferă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concurența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putem</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îmbunătăți</a:t>
            </a:r>
            <a:r>
              <a:rPr lang="en-US" sz="800" dirty="0">
                <a:latin typeface="Times New Roman" panose="02020603050405020304" pitchFamily="18" charset="0"/>
                <a:cs typeface="Times New Roman" panose="02020603050405020304" pitchFamily="18" charset="0"/>
              </a:rPr>
              <a:t>?</a:t>
            </a:r>
          </a:p>
          <a:p>
            <a:pPr marL="171450" indent="-171450">
              <a:buFont typeface="Wingdings" panose="05000000000000000000" pitchFamily="2" charset="2"/>
              <a:buChar char="Ø"/>
            </a:pP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Măsuri</a:t>
            </a:r>
            <a:r>
              <a:rPr lang="en-US" sz="800" b="1" dirty="0">
                <a:latin typeface="Times New Roman" panose="02020603050405020304" pitchFamily="18" charset="0"/>
                <a:cs typeface="Times New Roman" panose="02020603050405020304" pitchFamily="18" charset="0"/>
              </a:rPr>
              <a:t> interne:</a:t>
            </a:r>
          </a:p>
          <a:p>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Integrarea</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datelor</a:t>
            </a:r>
            <a:r>
              <a:rPr lang="en-US" sz="800" b="1" dirty="0">
                <a:latin typeface="Times New Roman" panose="02020603050405020304" pitchFamily="18" charset="0"/>
                <a:cs typeface="Times New Roman" panose="02020603050405020304" pitchFamily="18" charset="0"/>
              </a:rPr>
              <a:t> de </a:t>
            </a:r>
            <a:r>
              <a:rPr lang="en-US" sz="800" b="1" dirty="0" err="1">
                <a:latin typeface="Times New Roman" panose="02020603050405020304" pitchFamily="18" charset="0"/>
                <a:cs typeface="Times New Roman" panose="02020603050405020304" pitchFamily="18" charset="0"/>
              </a:rPr>
              <a:t>vânzări</a:t>
            </a:r>
            <a:r>
              <a:rPr lang="en-US" sz="800" b="1" dirty="0">
                <a:latin typeface="Times New Roman" panose="02020603050405020304" pitchFamily="18" charset="0"/>
                <a:cs typeface="Times New Roman" panose="02020603050405020304" pitchFamily="18" charset="0"/>
              </a:rPr>
              <a:t> cu </a:t>
            </a:r>
            <a:r>
              <a:rPr lang="en-US" sz="800" b="1" dirty="0" err="1">
                <a:latin typeface="Times New Roman" panose="02020603050405020304" pitchFamily="18" charset="0"/>
                <a:cs typeface="Times New Roman" panose="02020603050405020304" pitchFamily="18" charset="0"/>
              </a:rPr>
              <a:t>profitabilitatea</a:t>
            </a:r>
            <a:r>
              <a:rPr lang="en-US" sz="800" dirty="0">
                <a:latin typeface="Times New Roman" panose="02020603050405020304" pitchFamily="18" charset="0"/>
                <a:cs typeface="Times New Roman" panose="02020603050405020304" pitchFamily="18" charset="0"/>
              </a:rPr>
              <a:t> </a:t>
            </a:r>
          </a:p>
          <a:p>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Crearea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unui</a:t>
            </a:r>
            <a:r>
              <a:rPr lang="en-US" sz="800" dirty="0">
                <a:latin typeface="Times New Roman" panose="02020603050405020304" pitchFamily="18" charset="0"/>
                <a:cs typeface="Times New Roman" panose="02020603050405020304" pitchFamily="18" charset="0"/>
              </a:rPr>
              <a:t> dashboard </a:t>
            </a:r>
            <a:r>
              <a:rPr lang="en-US" sz="800" dirty="0" err="1">
                <a:latin typeface="Times New Roman" panose="02020603050405020304" pitchFamily="18" charset="0"/>
                <a:cs typeface="Times New Roman" panose="02020603050405020304" pitchFamily="18" charset="0"/>
              </a:rPr>
              <a:t>interactiv</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pentru</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monitorizarea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comenzilor</a:t>
            </a:r>
            <a:r>
              <a:rPr lang="en-US" sz="800" dirty="0">
                <a:latin typeface="Times New Roman" panose="02020603050405020304" pitchFamily="18" charset="0"/>
                <a:cs typeface="Times New Roman" panose="02020603050405020304" pitchFamily="18" charset="0"/>
              </a:rPr>
              <a:t> pe </a:t>
            </a:r>
            <a:r>
              <a:rPr lang="en-US" sz="800" dirty="0" err="1">
                <a:latin typeface="Times New Roman" panose="02020603050405020304" pitchFamily="18" charset="0"/>
                <a:cs typeface="Times New Roman" panose="02020603050405020304" pitchFamily="18" charset="0"/>
              </a:rPr>
              <a:t>regiuni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în</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timp</a:t>
            </a:r>
            <a:r>
              <a:rPr lang="en-US" sz="800" dirty="0">
                <a:latin typeface="Times New Roman" panose="02020603050405020304" pitchFamily="18" charset="0"/>
                <a:cs typeface="Times New Roman" panose="02020603050405020304" pitchFamily="18" charset="0"/>
              </a:rPr>
              <a:t> real.</a:t>
            </a:r>
          </a:p>
        </p:txBody>
      </p:sp>
      <p:pic>
        <p:nvPicPr>
          <p:cNvPr id="5" name="Picture 4">
            <a:extLst>
              <a:ext uri="{FF2B5EF4-FFF2-40B4-BE49-F238E27FC236}">
                <a16:creationId xmlns:a16="http://schemas.microsoft.com/office/drawing/2014/main" id="{68D36169-C7DD-B70F-5861-F063ECFF5A1E}"/>
              </a:ext>
            </a:extLst>
          </p:cNvPr>
          <p:cNvPicPr>
            <a:picLocks noChangeAspect="1"/>
          </p:cNvPicPr>
          <p:nvPr/>
        </p:nvPicPr>
        <p:blipFill>
          <a:blip r:embed="rId3"/>
          <a:stretch>
            <a:fillRect/>
          </a:stretch>
        </p:blipFill>
        <p:spPr>
          <a:xfrm>
            <a:off x="6060792" y="4189236"/>
            <a:ext cx="880335" cy="833206"/>
          </a:xfrm>
          <a:prstGeom prst="rect">
            <a:avLst/>
          </a:prstGeom>
        </p:spPr>
      </p:pic>
      <p:pic>
        <p:nvPicPr>
          <p:cNvPr id="6" name="Picture 5">
            <a:extLst>
              <a:ext uri="{FF2B5EF4-FFF2-40B4-BE49-F238E27FC236}">
                <a16:creationId xmlns:a16="http://schemas.microsoft.com/office/drawing/2014/main" id="{AD5AF8BA-6FD0-26F6-E05B-54B38C665D61}"/>
              </a:ext>
            </a:extLst>
          </p:cNvPr>
          <p:cNvPicPr>
            <a:picLocks noChangeAspect="1"/>
          </p:cNvPicPr>
          <p:nvPr/>
        </p:nvPicPr>
        <p:blipFill>
          <a:blip r:embed="rId4"/>
          <a:stretch>
            <a:fillRect/>
          </a:stretch>
        </p:blipFill>
        <p:spPr>
          <a:xfrm>
            <a:off x="1393252" y="4380211"/>
            <a:ext cx="788074" cy="586643"/>
          </a:xfrm>
          <a:prstGeom prst="rect">
            <a:avLst/>
          </a:prstGeom>
        </p:spPr>
      </p:pic>
      <p:pic>
        <p:nvPicPr>
          <p:cNvPr id="9" name="Picture 8">
            <a:extLst>
              <a:ext uri="{FF2B5EF4-FFF2-40B4-BE49-F238E27FC236}">
                <a16:creationId xmlns:a16="http://schemas.microsoft.com/office/drawing/2014/main" id="{31188257-4C05-1649-8250-5E6253B45AB3}"/>
              </a:ext>
            </a:extLst>
          </p:cNvPr>
          <p:cNvPicPr>
            <a:picLocks noChangeAspect="1"/>
          </p:cNvPicPr>
          <p:nvPr/>
        </p:nvPicPr>
        <p:blipFill>
          <a:blip r:embed="rId5"/>
          <a:stretch>
            <a:fillRect/>
          </a:stretch>
        </p:blipFill>
        <p:spPr>
          <a:xfrm>
            <a:off x="0" y="0"/>
            <a:ext cx="9144000" cy="25383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0"/>
        <p:cNvGrpSpPr/>
        <p:nvPr/>
      </p:nvGrpSpPr>
      <p:grpSpPr>
        <a:xfrm>
          <a:off x="0" y="0"/>
          <a:ext cx="0" cy="0"/>
          <a:chOff x="0" y="0"/>
          <a:chExt cx="0" cy="0"/>
        </a:xfrm>
      </p:grpSpPr>
      <p:sp>
        <p:nvSpPr>
          <p:cNvPr id="271" name="Google Shape;271;p51"/>
          <p:cNvSpPr txBox="1">
            <a:spLocks noGrp="1"/>
          </p:cNvSpPr>
          <p:nvPr>
            <p:ph type="subTitle" idx="1"/>
          </p:nvPr>
        </p:nvSpPr>
        <p:spPr>
          <a:xfrm flipH="1">
            <a:off x="2144325" y="3016350"/>
            <a:ext cx="4855200" cy="655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t>This can be yourself, write your email…</a:t>
            </a:r>
            <a:endParaRPr dirty="0"/>
          </a:p>
        </p:txBody>
      </p:sp>
      <p:sp>
        <p:nvSpPr>
          <p:cNvPr id="2" name="Google Shape;273;p51"/>
          <p:cNvSpPr>
            <a:spLocks noGrp="1"/>
          </p:cNvSpPr>
          <p:nvPr>
            <p:ph type="title"/>
          </p:nvPr>
        </p:nvSpPr>
        <p:spPr>
          <a:xfrm>
            <a:off x="1735138" y="1381125"/>
            <a:ext cx="5673725" cy="163512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pic>
        <p:nvPicPr>
          <p:cNvPr id="3" name="Picture 2">
            <a:extLst>
              <a:ext uri="{FF2B5EF4-FFF2-40B4-BE49-F238E27FC236}">
                <a16:creationId xmlns:a16="http://schemas.microsoft.com/office/drawing/2014/main" id="{B150CC65-DC3A-3E64-4851-485C9E0D4C1D}"/>
              </a:ext>
            </a:extLst>
          </p:cNvPr>
          <p:cNvPicPr>
            <a:picLocks noChangeAspect="1"/>
          </p:cNvPicPr>
          <p:nvPr/>
        </p:nvPicPr>
        <p:blipFill>
          <a:blip r:embed="rId4"/>
          <a:stretch>
            <a:fillRect/>
          </a:stretch>
        </p:blipFill>
        <p:spPr>
          <a:xfrm>
            <a:off x="2514421" y="773274"/>
            <a:ext cx="4115157" cy="3596952"/>
          </a:xfrm>
          <a:prstGeom prst="rect">
            <a:avLst/>
          </a:prstGeom>
        </p:spPr>
      </p:pic>
      <p:pic>
        <p:nvPicPr>
          <p:cNvPr id="6" name="Picture 5">
            <a:extLst>
              <a:ext uri="{FF2B5EF4-FFF2-40B4-BE49-F238E27FC236}">
                <a16:creationId xmlns:a16="http://schemas.microsoft.com/office/drawing/2014/main" id="{A4F97332-0AF3-01E7-6D1B-8C8C5E7F0D7B}"/>
              </a:ext>
            </a:extLst>
          </p:cNvPr>
          <p:cNvPicPr>
            <a:picLocks noChangeAspect="1"/>
          </p:cNvPicPr>
          <p:nvPr/>
        </p:nvPicPr>
        <p:blipFill>
          <a:blip r:embed="rId5"/>
          <a:stretch>
            <a:fillRect/>
          </a:stretch>
        </p:blipFill>
        <p:spPr>
          <a:xfrm>
            <a:off x="-24218" y="0"/>
            <a:ext cx="9192436"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1F641-7BF2-2B32-C582-ED9720CCB4D4}"/>
              </a:ext>
            </a:extLst>
          </p:cNvPr>
          <p:cNvPicPr>
            <a:picLocks noChangeAspect="1"/>
          </p:cNvPicPr>
          <p:nvPr/>
        </p:nvPicPr>
        <p:blipFill>
          <a:blip r:embed="rId2"/>
          <a:stretch>
            <a:fillRect/>
          </a:stretch>
        </p:blipFill>
        <p:spPr>
          <a:xfrm>
            <a:off x="0" y="580957"/>
            <a:ext cx="9069486" cy="3981586"/>
          </a:xfrm>
          <a:prstGeom prst="rect">
            <a:avLst/>
          </a:prstGeom>
        </p:spPr>
      </p:pic>
    </p:spTree>
    <p:extLst>
      <p:ext uri="{BB962C8B-B14F-4D97-AF65-F5344CB8AC3E}">
        <p14:creationId xmlns:p14="http://schemas.microsoft.com/office/powerpoint/2010/main" val="3783414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611E0C-7BC3-84BD-AAB1-C54106491639}"/>
              </a:ext>
            </a:extLst>
          </p:cNvPr>
          <p:cNvPicPr>
            <a:picLocks noChangeAspect="1"/>
          </p:cNvPicPr>
          <p:nvPr/>
        </p:nvPicPr>
        <p:blipFill>
          <a:blip r:embed="rId2"/>
          <a:stretch>
            <a:fillRect/>
          </a:stretch>
        </p:blipFill>
        <p:spPr>
          <a:xfrm>
            <a:off x="0" y="0"/>
            <a:ext cx="9144000" cy="2182091"/>
          </a:xfrm>
          <a:prstGeom prst="rect">
            <a:avLst/>
          </a:prstGeom>
        </p:spPr>
      </p:pic>
      <p:sp>
        <p:nvSpPr>
          <p:cNvPr id="7" name="TextBox 6">
            <a:extLst>
              <a:ext uri="{FF2B5EF4-FFF2-40B4-BE49-F238E27FC236}">
                <a16:creationId xmlns:a16="http://schemas.microsoft.com/office/drawing/2014/main" id="{9E28F375-24F0-5039-BE64-C69A5094DB9C}"/>
              </a:ext>
            </a:extLst>
          </p:cNvPr>
          <p:cNvSpPr txBox="1"/>
          <p:nvPr/>
        </p:nvSpPr>
        <p:spPr>
          <a:xfrm>
            <a:off x="0" y="2182091"/>
            <a:ext cx="9053945" cy="2554545"/>
          </a:xfrm>
          <a:prstGeom prst="rect">
            <a:avLst/>
          </a:prstGeom>
          <a:noFill/>
        </p:spPr>
        <p:txBody>
          <a:bodyPr wrap="square">
            <a:spAutoFit/>
          </a:bodyPr>
          <a:lstStyle/>
          <a:p>
            <a:pPr>
              <a:buFont typeface="+mj-lt"/>
              <a:buAutoNum type="arabicPeriod"/>
            </a:pPr>
            <a:r>
              <a:rPr lang="en-US" sz="800" b="1" dirty="0" err="1">
                <a:latin typeface="Times New Roman" panose="02020603050405020304" pitchFamily="18" charset="0"/>
                <a:cs typeface="Times New Roman" panose="02020603050405020304" pitchFamily="18" charset="0"/>
              </a:rPr>
              <a:t>Consolidarea</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segmentului</a:t>
            </a:r>
            <a:r>
              <a:rPr lang="en-US" sz="800" b="1" dirty="0">
                <a:latin typeface="Times New Roman" panose="02020603050405020304" pitchFamily="18" charset="0"/>
                <a:cs typeface="Times New Roman" panose="02020603050405020304" pitchFamily="18" charset="0"/>
              </a:rPr>
              <a:t> Consumer</a:t>
            </a:r>
            <a:br>
              <a:rPr lang="en-US" sz="800" dirty="0">
                <a:latin typeface="Times New Roman" panose="02020603050405020304" pitchFamily="18" charset="0"/>
                <a:cs typeface="Times New Roman" panose="02020603050405020304" pitchFamily="18" charset="0"/>
              </a:rPr>
            </a:br>
            <a:r>
              <a:rPr lang="en-US" sz="800" dirty="0" err="1">
                <a:latin typeface="Times New Roman" panose="02020603050405020304" pitchFamily="18" charset="0"/>
                <a:cs typeface="Times New Roman" panose="02020603050405020304" pitchFamily="18" charset="0"/>
              </a:rPr>
              <a:t>Segmentul</a:t>
            </a:r>
            <a:r>
              <a:rPr lang="en-US" sz="800" dirty="0">
                <a:latin typeface="Times New Roman" panose="02020603050405020304" pitchFamily="18" charset="0"/>
                <a:cs typeface="Times New Roman" panose="02020603050405020304" pitchFamily="18" charset="0"/>
              </a:rPr>
              <a:t> Consumer </a:t>
            </a:r>
            <a:r>
              <a:rPr lang="en-US" sz="800" dirty="0" err="1">
                <a:latin typeface="Times New Roman" panose="02020603050405020304" pitchFamily="18" charset="0"/>
                <a:cs typeface="Times New Roman" panose="02020603050405020304" pitchFamily="18" charset="0"/>
              </a:rPr>
              <a:t>aduce</a:t>
            </a:r>
            <a:r>
              <a:rPr lang="en-US" sz="800" dirty="0">
                <a:latin typeface="Times New Roman" panose="02020603050405020304" pitchFamily="18" charset="0"/>
                <a:cs typeface="Times New Roman" panose="02020603050405020304" pitchFamily="18" charset="0"/>
              </a:rPr>
              <a:t> cel </a:t>
            </a:r>
            <a:r>
              <a:rPr lang="en-US" sz="800" dirty="0" err="1">
                <a:latin typeface="Times New Roman" panose="02020603050405020304" pitchFamily="18" charset="0"/>
                <a:cs typeface="Times New Roman" panose="02020603050405020304" pitchFamily="18" charset="0"/>
              </a:rPr>
              <a:t>mai</a:t>
            </a:r>
            <a:r>
              <a:rPr lang="en-US" sz="800" dirty="0">
                <a:latin typeface="Times New Roman" panose="02020603050405020304" pitchFamily="18" charset="0"/>
                <a:cs typeface="Times New Roman" panose="02020603050405020304" pitchFamily="18" charset="0"/>
              </a:rPr>
              <a:t> mare profit (693.000 USD), </a:t>
            </a:r>
            <a:r>
              <a:rPr lang="en-US" sz="800" dirty="0" err="1">
                <a:latin typeface="Times New Roman" panose="02020603050405020304" pitchFamily="18" charset="0"/>
                <a:cs typeface="Times New Roman" panose="02020603050405020304" pitchFamily="18" charset="0"/>
              </a:rPr>
              <a:t>fiind</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aproape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dublu</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față</a:t>
            </a:r>
            <a:r>
              <a:rPr lang="en-US" sz="800" dirty="0">
                <a:latin typeface="Times New Roman" panose="02020603050405020304" pitchFamily="18" charset="0"/>
                <a:cs typeface="Times New Roman" panose="02020603050405020304" pitchFamily="18" charset="0"/>
              </a:rPr>
              <a:t> de Corporate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aproape</a:t>
            </a:r>
            <a:r>
              <a:rPr lang="en-US" sz="800" dirty="0">
                <a:latin typeface="Times New Roman" panose="02020603050405020304" pitchFamily="18" charset="0"/>
                <a:cs typeface="Times New Roman" panose="02020603050405020304" pitchFamily="18" charset="0"/>
              </a:rPr>
              <a:t> 3 </a:t>
            </a:r>
            <a:r>
              <a:rPr lang="en-US" sz="800" dirty="0" err="1">
                <a:latin typeface="Times New Roman" panose="02020603050405020304" pitchFamily="18" charset="0"/>
                <a:cs typeface="Times New Roman" panose="02020603050405020304" pitchFamily="18" charset="0"/>
              </a:rPr>
              <a:t>ori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mai</a:t>
            </a:r>
            <a:r>
              <a:rPr lang="en-US" sz="800" dirty="0">
                <a:latin typeface="Times New Roman" panose="02020603050405020304" pitchFamily="18" charset="0"/>
                <a:cs typeface="Times New Roman" panose="02020603050405020304" pitchFamily="18" charset="0"/>
              </a:rPr>
              <a:t> mare </a:t>
            </a:r>
            <a:r>
              <a:rPr lang="en-US" sz="800" dirty="0" err="1">
                <a:latin typeface="Times New Roman" panose="02020603050405020304" pitchFamily="18" charset="0"/>
                <a:cs typeface="Times New Roman" panose="02020603050405020304" pitchFamily="18" charset="0"/>
              </a:rPr>
              <a:t>decât</a:t>
            </a:r>
            <a:r>
              <a:rPr lang="en-US" sz="800" dirty="0">
                <a:latin typeface="Times New Roman" panose="02020603050405020304" pitchFamily="18" charset="0"/>
                <a:cs typeface="Times New Roman" panose="02020603050405020304" pitchFamily="18" charset="0"/>
              </a:rPr>
              <a:t> Home Office. Este </a:t>
            </a:r>
            <a:r>
              <a:rPr lang="en-US" sz="800" dirty="0" err="1">
                <a:latin typeface="Times New Roman" panose="02020603050405020304" pitchFamily="18" charset="0"/>
                <a:cs typeface="Times New Roman" panose="02020603050405020304" pitchFamily="18" charset="0"/>
              </a:rPr>
              <a:t>esențial</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să</a:t>
            </a:r>
            <a:r>
              <a:rPr lang="en-US" sz="800" dirty="0">
                <a:latin typeface="Times New Roman" panose="02020603050405020304" pitchFamily="18" charset="0"/>
                <a:cs typeface="Times New Roman" panose="02020603050405020304" pitchFamily="18" charset="0"/>
              </a:rPr>
              <a:t> fie </a:t>
            </a:r>
            <a:r>
              <a:rPr lang="en-US" sz="800" dirty="0" err="1">
                <a:latin typeface="Times New Roman" panose="02020603050405020304" pitchFamily="18" charset="0"/>
                <a:cs typeface="Times New Roman" panose="02020603050405020304" pitchFamily="18" charset="0"/>
              </a:rPr>
              <a:t>tratat</a:t>
            </a:r>
            <a:r>
              <a:rPr lang="en-US" sz="800" dirty="0">
                <a:latin typeface="Times New Roman" panose="02020603050405020304" pitchFamily="18" charset="0"/>
                <a:cs typeface="Times New Roman" panose="02020603050405020304" pitchFamily="18" charset="0"/>
              </a:rPr>
              <a:t> ca o </a:t>
            </a:r>
            <a:r>
              <a:rPr lang="en-US" sz="800" dirty="0" err="1">
                <a:latin typeface="Times New Roman" panose="02020603050405020304" pitchFamily="18" charset="0"/>
                <a:cs typeface="Times New Roman" panose="02020603050405020304" pitchFamily="18" charset="0"/>
              </a:rPr>
              <a:t>prioritate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strategică</a:t>
            </a:r>
            <a:r>
              <a:rPr lang="en-US" sz="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800" dirty="0" err="1">
                <a:latin typeface="Times New Roman" panose="02020603050405020304" pitchFamily="18" charset="0"/>
                <a:cs typeface="Times New Roman" panose="02020603050405020304" pitchFamily="18" charset="0"/>
              </a:rPr>
              <a:t>Lansarea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unor</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campanii</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fidelizare</a:t>
            </a:r>
            <a:r>
              <a:rPr lang="en-US" sz="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800" dirty="0" err="1">
                <a:latin typeface="Times New Roman" panose="02020603050405020304" pitchFamily="18" charset="0"/>
                <a:cs typeface="Times New Roman" panose="02020603050405020304" pitchFamily="18" charset="0"/>
              </a:rPr>
              <a:t>Oferte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personalizate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pentru</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menținerea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loialității</a:t>
            </a:r>
            <a:r>
              <a:rPr lang="en-US" sz="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800" dirty="0" err="1">
                <a:latin typeface="Times New Roman" panose="02020603050405020304" pitchFamily="18" charset="0"/>
                <a:cs typeface="Times New Roman" panose="02020603050405020304" pitchFamily="18" charset="0"/>
              </a:rPr>
              <a:t>Programe</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referință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sau</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beneficii</a:t>
            </a:r>
            <a:r>
              <a:rPr lang="en-US" sz="800" dirty="0">
                <a:latin typeface="Times New Roman" panose="02020603050405020304" pitchFamily="18" charset="0"/>
                <a:cs typeface="Times New Roman" panose="02020603050405020304" pitchFamily="18" charset="0"/>
              </a:rPr>
              <a:t> exclusive </a:t>
            </a:r>
            <a:r>
              <a:rPr lang="en-US" sz="800" dirty="0" err="1">
                <a:latin typeface="Times New Roman" panose="02020603050405020304" pitchFamily="18" charset="0"/>
                <a:cs typeface="Times New Roman" panose="02020603050405020304" pitchFamily="18" charset="0"/>
              </a:rPr>
              <a:t>pentru</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clienții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recurenți</a:t>
            </a:r>
            <a:r>
              <a:rPr lang="en-US" sz="800" dirty="0">
                <a:latin typeface="Times New Roman" panose="02020603050405020304" pitchFamily="18" charset="0"/>
                <a:cs typeface="Times New Roman" panose="02020603050405020304" pitchFamily="18" charset="0"/>
              </a:rPr>
              <a:t>.</a:t>
            </a:r>
          </a:p>
          <a:p>
            <a:pPr>
              <a:buFont typeface="+mj-lt"/>
              <a:buAutoNum type="arabicPeriod"/>
            </a:pPr>
            <a:r>
              <a:rPr lang="en-US" sz="800" b="1" dirty="0" err="1">
                <a:latin typeface="Times New Roman" panose="02020603050405020304" pitchFamily="18" charset="0"/>
                <a:cs typeface="Times New Roman" panose="02020603050405020304" pitchFamily="18" charset="0"/>
              </a:rPr>
              <a:t>Valorificarea</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potențialului</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segmentului</a:t>
            </a:r>
            <a:r>
              <a:rPr lang="en-US" sz="800" b="1" dirty="0">
                <a:latin typeface="Times New Roman" panose="02020603050405020304" pitchFamily="18" charset="0"/>
                <a:cs typeface="Times New Roman" panose="02020603050405020304" pitchFamily="18" charset="0"/>
              </a:rPr>
              <a:t> Corporate</a:t>
            </a:r>
            <a:br>
              <a:rPr lang="en-US" sz="800" dirty="0">
                <a:latin typeface="Times New Roman" panose="02020603050405020304" pitchFamily="18" charset="0"/>
                <a:cs typeface="Times New Roman" panose="02020603050405020304" pitchFamily="18" charset="0"/>
              </a:rPr>
            </a:br>
            <a:r>
              <a:rPr lang="en-US" sz="800" dirty="0" err="1">
                <a:latin typeface="Times New Roman" panose="02020603050405020304" pitchFamily="18" charset="0"/>
                <a:cs typeface="Times New Roman" panose="02020603050405020304" pitchFamily="18" charset="0"/>
              </a:rPr>
              <a:t>Deși</a:t>
            </a:r>
            <a:r>
              <a:rPr lang="en-US" sz="800" dirty="0">
                <a:latin typeface="Times New Roman" panose="02020603050405020304" pitchFamily="18" charset="0"/>
                <a:cs typeface="Times New Roman" panose="02020603050405020304" pitchFamily="18" charset="0"/>
              </a:rPr>
              <a:t> are </a:t>
            </a:r>
            <a:r>
              <a:rPr lang="en-US" sz="800" dirty="0" err="1">
                <a:latin typeface="Times New Roman" panose="02020603050405020304" pitchFamily="18" charset="0"/>
                <a:cs typeface="Times New Roman" panose="02020603050405020304" pitchFamily="18" charset="0"/>
              </a:rPr>
              <a:t>performanță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bună</a:t>
            </a:r>
            <a:r>
              <a:rPr lang="en-US" sz="800" dirty="0">
                <a:latin typeface="Times New Roman" panose="02020603050405020304" pitchFamily="18" charset="0"/>
                <a:cs typeface="Times New Roman" panose="02020603050405020304" pitchFamily="18" charset="0"/>
              </a:rPr>
              <a:t> (398.000 USD), </a:t>
            </a:r>
            <a:r>
              <a:rPr lang="en-US" sz="800" dirty="0" err="1">
                <a:latin typeface="Times New Roman" panose="02020603050405020304" pitchFamily="18" charset="0"/>
                <a:cs typeface="Times New Roman" panose="02020603050405020304" pitchFamily="18" charset="0"/>
              </a:rPr>
              <a:t>acest</a:t>
            </a:r>
            <a:r>
              <a:rPr lang="en-US" sz="800" dirty="0">
                <a:latin typeface="Times New Roman" panose="02020603050405020304" pitchFamily="18" charset="0"/>
                <a:cs typeface="Times New Roman" panose="02020603050405020304" pitchFamily="18" charset="0"/>
              </a:rPr>
              <a:t> segment </a:t>
            </a:r>
            <a:r>
              <a:rPr lang="en-US" sz="800" dirty="0" err="1">
                <a:latin typeface="Times New Roman" panose="02020603050405020304" pitchFamily="18" charset="0"/>
                <a:cs typeface="Times New Roman" panose="02020603050405020304" pitchFamily="18" charset="0"/>
              </a:rPr>
              <a:t>poate</a:t>
            </a:r>
            <a:r>
              <a:rPr lang="en-US" sz="800" dirty="0">
                <a:latin typeface="Times New Roman" panose="02020603050405020304" pitchFamily="18" charset="0"/>
                <a:cs typeface="Times New Roman" panose="02020603050405020304" pitchFamily="18" charset="0"/>
              </a:rPr>
              <a:t> fi </a:t>
            </a:r>
            <a:r>
              <a:rPr lang="en-US" sz="800" dirty="0" err="1">
                <a:latin typeface="Times New Roman" panose="02020603050405020304" pitchFamily="18" charset="0"/>
                <a:cs typeface="Times New Roman" panose="02020603050405020304" pitchFamily="18" charset="0"/>
              </a:rPr>
              <a:t>dus</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mai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departe</a:t>
            </a:r>
            <a:r>
              <a:rPr lang="en-US" sz="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800" dirty="0" err="1">
                <a:latin typeface="Times New Roman" panose="02020603050405020304" pitchFamily="18" charset="0"/>
                <a:cs typeface="Times New Roman" panose="02020603050405020304" pitchFamily="18" charset="0"/>
              </a:rPr>
              <a:t>Pachete</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produse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prețuri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negociate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pentru</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achiziții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recurente</a:t>
            </a:r>
            <a:r>
              <a:rPr lang="en-US" sz="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800" dirty="0" err="1">
                <a:latin typeface="Times New Roman" panose="02020603050405020304" pitchFamily="18" charset="0"/>
                <a:cs typeface="Times New Roman" panose="02020603050405020304" pitchFamily="18" charset="0"/>
              </a:rPr>
              <a:t>Vânzări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prin</a:t>
            </a:r>
            <a:r>
              <a:rPr lang="en-US" sz="800" dirty="0">
                <a:latin typeface="Times New Roman" panose="02020603050405020304" pitchFamily="18" charset="0"/>
                <a:cs typeface="Times New Roman" panose="02020603050405020304" pitchFamily="18" charset="0"/>
              </a:rPr>
              <a:t> account management </a:t>
            </a:r>
            <a:r>
              <a:rPr lang="en-US" sz="800" dirty="0" err="1">
                <a:latin typeface="Times New Roman" panose="02020603050405020304" pitchFamily="18" charset="0"/>
                <a:cs typeface="Times New Roman" panose="02020603050405020304" pitchFamily="18" charset="0"/>
              </a:rPr>
              <a:t>dedicat</a:t>
            </a:r>
            <a:r>
              <a:rPr lang="en-US" sz="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800" dirty="0" err="1">
                <a:latin typeface="Times New Roman" panose="02020603050405020304" pitchFamily="18" charset="0"/>
                <a:cs typeface="Times New Roman" panose="02020603050405020304" pitchFamily="18" charset="0"/>
              </a:rPr>
              <a:t>Soluții</a:t>
            </a:r>
            <a:r>
              <a:rPr lang="en-US" sz="800" dirty="0">
                <a:latin typeface="Times New Roman" panose="02020603050405020304" pitchFamily="18" charset="0"/>
                <a:cs typeface="Times New Roman" panose="02020603050405020304" pitchFamily="18" charset="0"/>
              </a:rPr>
              <a:t> integrate care </a:t>
            </a:r>
            <a:r>
              <a:rPr lang="en-US" sz="800" dirty="0" err="1">
                <a:latin typeface="Times New Roman" panose="02020603050405020304" pitchFamily="18" charset="0"/>
                <a:cs typeface="Times New Roman" panose="02020603050405020304" pitchFamily="18" charset="0"/>
              </a:rPr>
              <a:t>să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răspundă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nevoilor</a:t>
            </a:r>
            <a:r>
              <a:rPr lang="en-US" sz="800" dirty="0">
                <a:latin typeface="Times New Roman" panose="02020603050405020304" pitchFamily="18" charset="0"/>
                <a:cs typeface="Times New Roman" panose="02020603050405020304" pitchFamily="18" charset="0"/>
              </a:rPr>
              <a:t> business-</a:t>
            </a:r>
            <a:r>
              <a:rPr lang="en-US" sz="800" dirty="0" err="1">
                <a:latin typeface="Times New Roman" panose="02020603050405020304" pitchFamily="18" charset="0"/>
                <a:cs typeface="Times New Roman" panose="02020603050405020304" pitchFamily="18" charset="0"/>
              </a:rPr>
              <a:t>urilor</a:t>
            </a:r>
            <a:r>
              <a:rPr lang="en-US" sz="800" dirty="0">
                <a:latin typeface="Times New Roman" panose="02020603050405020304" pitchFamily="18" charset="0"/>
                <a:cs typeface="Times New Roman" panose="02020603050405020304" pitchFamily="18" charset="0"/>
              </a:rPr>
              <a:t> (ex: </a:t>
            </a:r>
            <a:r>
              <a:rPr lang="en-US" sz="800" dirty="0" err="1">
                <a:latin typeface="Times New Roman" panose="02020603050405020304" pitchFamily="18" charset="0"/>
                <a:cs typeface="Times New Roman" panose="02020603050405020304" pitchFamily="18" charset="0"/>
              </a:rPr>
              <a:t>livrări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recurente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suport</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extins</a:t>
            </a:r>
            <a:r>
              <a:rPr lang="en-US" sz="800" dirty="0">
                <a:latin typeface="Times New Roman" panose="02020603050405020304" pitchFamily="18" charset="0"/>
                <a:cs typeface="Times New Roman" panose="02020603050405020304" pitchFamily="18" charset="0"/>
              </a:rPr>
              <a:t>).</a:t>
            </a:r>
          </a:p>
          <a:p>
            <a:pPr>
              <a:buFont typeface="+mj-lt"/>
              <a:buAutoNum type="arabicPeriod"/>
            </a:pPr>
            <a:r>
              <a:rPr lang="en-US" sz="800" b="1" dirty="0" err="1">
                <a:latin typeface="Times New Roman" panose="02020603050405020304" pitchFamily="18" charset="0"/>
                <a:cs typeface="Times New Roman" panose="02020603050405020304" pitchFamily="18" charset="0"/>
              </a:rPr>
              <a:t>Reevaluarea</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strategiei</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pentru</a:t>
            </a:r>
            <a:r>
              <a:rPr lang="en-US" sz="800" b="1" dirty="0">
                <a:latin typeface="Times New Roman" panose="02020603050405020304" pitchFamily="18" charset="0"/>
                <a:cs typeface="Times New Roman" panose="02020603050405020304" pitchFamily="18" charset="0"/>
              </a:rPr>
              <a:t> Home Office</a:t>
            </a:r>
            <a:br>
              <a:rPr lang="en-US" sz="800" dirty="0">
                <a:latin typeface="Times New Roman" panose="02020603050405020304" pitchFamily="18" charset="0"/>
                <a:cs typeface="Times New Roman" panose="02020603050405020304" pitchFamily="18" charset="0"/>
              </a:rPr>
            </a:br>
            <a:r>
              <a:rPr lang="en-US" sz="800" dirty="0" err="1">
                <a:latin typeface="Times New Roman" panose="02020603050405020304" pitchFamily="18" charset="0"/>
                <a:cs typeface="Times New Roman" panose="02020603050405020304" pitchFamily="18" charset="0"/>
              </a:rPr>
              <a:t>Acesta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este</a:t>
            </a:r>
            <a:r>
              <a:rPr lang="en-US" sz="800" dirty="0">
                <a:latin typeface="Times New Roman" panose="02020603050405020304" pitchFamily="18" charset="0"/>
                <a:cs typeface="Times New Roman" panose="02020603050405020304" pitchFamily="18" charset="0"/>
              </a:rPr>
              <a:t> cel </a:t>
            </a:r>
            <a:r>
              <a:rPr lang="en-US" sz="800" dirty="0" err="1">
                <a:latin typeface="Times New Roman" panose="02020603050405020304" pitchFamily="18" charset="0"/>
                <a:cs typeface="Times New Roman" panose="02020603050405020304" pitchFamily="18" charset="0"/>
              </a:rPr>
              <a:t>mai</a:t>
            </a:r>
            <a:r>
              <a:rPr lang="en-US" sz="800" dirty="0">
                <a:latin typeface="Times New Roman" panose="02020603050405020304" pitchFamily="18" charset="0"/>
                <a:cs typeface="Times New Roman" panose="02020603050405020304" pitchFamily="18" charset="0"/>
              </a:rPr>
              <a:t> slab segment </a:t>
            </a:r>
            <a:r>
              <a:rPr lang="en-US" sz="800" dirty="0" err="1">
                <a:latin typeface="Times New Roman" panose="02020603050405020304" pitchFamily="18" charset="0"/>
                <a:cs typeface="Times New Roman" panose="02020603050405020304" pitchFamily="18" charset="0"/>
              </a:rPr>
              <a:t>în</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termeni</a:t>
            </a:r>
            <a:r>
              <a:rPr lang="en-US" sz="800" dirty="0">
                <a:latin typeface="Times New Roman" panose="02020603050405020304" pitchFamily="18" charset="0"/>
                <a:cs typeface="Times New Roman" panose="02020603050405020304" pitchFamily="18" charset="0"/>
              </a:rPr>
              <a:t> de profit (≈ 258.000 USD). Pot </a:t>
            </a:r>
            <a:r>
              <a:rPr lang="en-US" sz="800" dirty="0" err="1">
                <a:latin typeface="Times New Roman" panose="02020603050405020304" pitchFamily="18" charset="0"/>
                <a:cs typeface="Times New Roman" panose="02020603050405020304" pitchFamily="18" charset="0"/>
              </a:rPr>
              <a:t>exista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două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explicații</a:t>
            </a:r>
            <a:r>
              <a:rPr lang="en-US" sz="800" dirty="0">
                <a:latin typeface="Times New Roman" panose="02020603050405020304" pitchFamily="18" charset="0"/>
                <a:cs typeface="Times New Roman" panose="02020603050405020304" pitchFamily="18" charset="0"/>
              </a:rPr>
              <a:t>: fie </a:t>
            </a:r>
            <a:r>
              <a:rPr lang="en-US" sz="800" dirty="0" err="1">
                <a:latin typeface="Times New Roman" panose="02020603050405020304" pitchFamily="18" charset="0"/>
                <a:cs typeface="Times New Roman" panose="02020603050405020304" pitchFamily="18" charset="0"/>
              </a:rPr>
              <a:t>volumul</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este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scăzut</a:t>
            </a:r>
            <a:r>
              <a:rPr lang="en-US" sz="800" dirty="0">
                <a:latin typeface="Times New Roman" panose="02020603050405020304" pitchFamily="18" charset="0"/>
                <a:cs typeface="Times New Roman" panose="02020603050405020304" pitchFamily="18" charset="0"/>
              </a:rPr>
              <a:t>, fie </a:t>
            </a:r>
            <a:r>
              <a:rPr lang="en-US" sz="800" dirty="0" err="1">
                <a:latin typeface="Times New Roman" panose="02020603050405020304" pitchFamily="18" charset="0"/>
                <a:cs typeface="Times New Roman" panose="02020603050405020304" pitchFamily="18" charset="0"/>
              </a:rPr>
              <a:t>marjele</a:t>
            </a:r>
            <a:r>
              <a:rPr lang="en-US" sz="800" dirty="0">
                <a:latin typeface="Times New Roman" panose="02020603050405020304" pitchFamily="18" charset="0"/>
                <a:cs typeface="Times New Roman" panose="02020603050405020304" pitchFamily="18" charset="0"/>
              </a:rPr>
              <a:t> sunt </a:t>
            </a:r>
            <a:r>
              <a:rPr lang="en-US" sz="800" dirty="0" err="1">
                <a:latin typeface="Times New Roman" panose="02020603050405020304" pitchFamily="18" charset="0"/>
                <a:cs typeface="Times New Roman" panose="02020603050405020304" pitchFamily="18" charset="0"/>
              </a:rPr>
              <a:t>slabe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Recomandări</a:t>
            </a:r>
            <a:r>
              <a:rPr lang="en-US" sz="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800" dirty="0">
                <a:latin typeface="Times New Roman" panose="02020603050405020304" pitchFamily="18" charset="0"/>
                <a:cs typeface="Times New Roman" panose="02020603050405020304" pitchFamily="18" charset="0"/>
              </a:rPr>
              <a:t>Analiza </a:t>
            </a:r>
            <a:r>
              <a:rPr lang="en-US" sz="800" dirty="0" err="1">
                <a:latin typeface="Times New Roman" panose="02020603050405020304" pitchFamily="18" charset="0"/>
                <a:cs typeface="Times New Roman" panose="02020603050405020304" pitchFamily="18" charset="0"/>
              </a:rPr>
              <a:t>detaliată</a:t>
            </a:r>
            <a:r>
              <a:rPr lang="en-US" sz="800" dirty="0">
                <a:latin typeface="Times New Roman" panose="02020603050405020304" pitchFamily="18" charset="0"/>
                <a:cs typeface="Times New Roman" panose="02020603050405020304" pitchFamily="18" charset="0"/>
              </a:rPr>
              <a:t> a </a:t>
            </a:r>
            <a:r>
              <a:rPr lang="en-US" sz="800" dirty="0" err="1">
                <a:latin typeface="Times New Roman" panose="02020603050405020304" pitchFamily="18" charset="0"/>
                <a:cs typeface="Times New Roman" panose="02020603050405020304" pitchFamily="18" charset="0"/>
              </a:rPr>
              <a:t>profitabilității</a:t>
            </a:r>
            <a:r>
              <a:rPr lang="en-US" sz="800" dirty="0">
                <a:latin typeface="Times New Roman" panose="02020603050405020304" pitchFamily="18" charset="0"/>
                <a:cs typeface="Times New Roman" panose="02020603050405020304" pitchFamily="18" charset="0"/>
              </a:rPr>
              <a:t> pe </a:t>
            </a:r>
            <a:r>
              <a:rPr lang="en-US" sz="800" dirty="0" err="1">
                <a:latin typeface="Times New Roman" panose="02020603050405020304" pitchFamily="18" charset="0"/>
                <a:cs typeface="Times New Roman" panose="02020603050405020304" pitchFamily="18" charset="0"/>
              </a:rPr>
              <a:t>produse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și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regiuni</a:t>
            </a:r>
            <a:r>
              <a:rPr lang="en-US" sz="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800" dirty="0" err="1">
                <a:latin typeface="Times New Roman" panose="02020603050405020304" pitchFamily="18" charset="0"/>
                <a:cs typeface="Times New Roman" panose="02020603050405020304" pitchFamily="18" charset="0"/>
              </a:rPr>
              <a:t>Ajustarea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ofertei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posibilă</a:t>
            </a:r>
            <a:r>
              <a:rPr lang="en-US" sz="800" dirty="0">
                <a:latin typeface="Times New Roman" panose="02020603050405020304" pitchFamily="18" charset="0"/>
                <a:cs typeface="Times New Roman" panose="02020603050405020304" pitchFamily="18" charset="0"/>
              </a:rPr>
              <a:t> supra-</a:t>
            </a:r>
            <a:r>
              <a:rPr lang="en-US" sz="800" dirty="0" err="1">
                <a:latin typeface="Times New Roman" panose="02020603050405020304" pitchFamily="18" charset="0"/>
                <a:cs typeface="Times New Roman" panose="02020603050405020304" pitchFamily="18" charset="0"/>
              </a:rPr>
              <a:t>oferire</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produse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neadaptate</a:t>
            </a:r>
            <a:r>
              <a:rPr lang="en-US" sz="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800" dirty="0" err="1">
                <a:latin typeface="Times New Roman" panose="02020603050405020304" pitchFamily="18" charset="0"/>
                <a:cs typeface="Times New Roman" panose="02020603050405020304" pitchFamily="18" charset="0"/>
              </a:rPr>
              <a:t>Testarea</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unor</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pachete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promoționale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sau</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produse</a:t>
            </a:r>
            <a:r>
              <a:rPr lang="en-US" sz="800" dirty="0">
                <a:latin typeface="Times New Roman" panose="02020603050405020304" pitchFamily="18" charset="0"/>
                <a:cs typeface="Times New Roman" panose="02020603050405020304" pitchFamily="18" charset="0"/>
              </a:rPr>
              <a:t> special create </a:t>
            </a:r>
            <a:r>
              <a:rPr lang="en-US" sz="800" dirty="0" err="1">
                <a:latin typeface="Times New Roman" panose="02020603050405020304" pitchFamily="18" charset="0"/>
                <a:cs typeface="Times New Roman" panose="02020603050405020304" pitchFamily="18" charset="0"/>
              </a:rPr>
              <a:t>pentru</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munca</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acasă</a:t>
            </a:r>
            <a:r>
              <a:rPr lang="en-US" sz="800" dirty="0">
                <a:latin typeface="Times New Roman" panose="02020603050405020304" pitchFamily="18" charset="0"/>
                <a:cs typeface="Times New Roman" panose="02020603050405020304" pitchFamily="18" charset="0"/>
              </a:rPr>
              <a:t>.</a:t>
            </a:r>
          </a:p>
          <a:p>
            <a:pPr>
              <a:buFont typeface="+mj-lt"/>
              <a:buAutoNum type="arabicPeriod"/>
            </a:pPr>
            <a:r>
              <a:rPr lang="en-US" sz="800" b="1" dirty="0" err="1">
                <a:latin typeface="Times New Roman" panose="02020603050405020304" pitchFamily="18" charset="0"/>
                <a:cs typeface="Times New Roman" panose="02020603050405020304" pitchFamily="18" charset="0"/>
              </a:rPr>
              <a:t>Campanii</a:t>
            </a:r>
            <a:r>
              <a:rPr lang="en-US" sz="800" b="1" dirty="0">
                <a:latin typeface="Times New Roman" panose="02020603050405020304" pitchFamily="18" charset="0"/>
                <a:cs typeface="Times New Roman" panose="02020603050405020304" pitchFamily="18" charset="0"/>
              </a:rPr>
              <a:t> </a:t>
            </a:r>
            <a:r>
              <a:rPr lang="en-US" sz="800" b="1" dirty="0" err="1">
                <a:latin typeface="Times New Roman" panose="02020603050405020304" pitchFamily="18" charset="0"/>
                <a:cs typeface="Times New Roman" panose="02020603050405020304" pitchFamily="18" charset="0"/>
              </a:rPr>
              <a:t>diferențiate</a:t>
            </a:r>
            <a:r>
              <a:rPr lang="en-US" sz="800" b="1" dirty="0">
                <a:latin typeface="Times New Roman" panose="02020603050405020304" pitchFamily="18" charset="0"/>
                <a:cs typeface="Times New Roman" panose="02020603050405020304" pitchFamily="18" charset="0"/>
              </a:rPr>
              <a:t> de marketing</a:t>
            </a:r>
            <a:br>
              <a:rPr lang="en-US" sz="800" dirty="0">
                <a:latin typeface="Times New Roman" panose="02020603050405020304" pitchFamily="18" charset="0"/>
                <a:cs typeface="Times New Roman" panose="02020603050405020304" pitchFamily="18" charset="0"/>
              </a:rPr>
            </a:br>
            <a:r>
              <a:rPr lang="en-US" sz="800" dirty="0" err="1">
                <a:latin typeface="Times New Roman" panose="02020603050405020304" pitchFamily="18" charset="0"/>
                <a:cs typeface="Times New Roman" panose="02020603050405020304" pitchFamily="18" charset="0"/>
              </a:rPr>
              <a:t>Fiecare</a:t>
            </a:r>
            <a:r>
              <a:rPr lang="en-US" sz="800" dirty="0">
                <a:latin typeface="Times New Roman" panose="02020603050405020304" pitchFamily="18" charset="0"/>
                <a:cs typeface="Times New Roman" panose="02020603050405020304" pitchFamily="18" charset="0"/>
              </a:rPr>
              <a:t> segment are </a:t>
            </a:r>
            <a:r>
              <a:rPr lang="en-US" sz="800" dirty="0" err="1">
                <a:latin typeface="Times New Roman" panose="02020603050405020304" pitchFamily="18" charset="0"/>
                <a:cs typeface="Times New Roman" panose="02020603050405020304" pitchFamily="18" charset="0"/>
              </a:rPr>
              <a:t>nevoie</a:t>
            </a:r>
            <a:r>
              <a:rPr lang="en-US" sz="800" dirty="0">
                <a:latin typeface="Times New Roman" panose="02020603050405020304" pitchFamily="18" charset="0"/>
                <a:cs typeface="Times New Roman" panose="02020603050405020304" pitchFamily="18" charset="0"/>
              </a:rPr>
              <a:t> de un </a:t>
            </a:r>
            <a:r>
              <a:rPr lang="en-US" sz="800" dirty="0" err="1">
                <a:latin typeface="Times New Roman" panose="02020603050405020304" pitchFamily="18" charset="0"/>
                <a:cs typeface="Times New Roman" panose="02020603050405020304" pitchFamily="18" charset="0"/>
              </a:rPr>
              <a:t>mesaj</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adaptat</a:t>
            </a:r>
            <a:r>
              <a:rPr lang="en-US" sz="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800" dirty="0" err="1">
                <a:latin typeface="Times New Roman" panose="02020603050405020304" pitchFamily="18" charset="0"/>
                <a:cs typeface="Times New Roman" panose="02020603050405020304" pitchFamily="18" charset="0"/>
              </a:rPr>
              <a:t>Pentru</a:t>
            </a:r>
            <a:r>
              <a:rPr lang="en-US" sz="800" dirty="0">
                <a:latin typeface="Times New Roman" panose="02020603050405020304" pitchFamily="18" charset="0"/>
                <a:cs typeface="Times New Roman" panose="02020603050405020304" pitchFamily="18" charset="0"/>
              </a:rPr>
              <a:t> Consumer: accent pe </a:t>
            </a:r>
            <a:r>
              <a:rPr lang="en-US" sz="800" dirty="0" err="1">
                <a:latin typeface="Times New Roman" panose="02020603050405020304" pitchFamily="18" charset="0"/>
                <a:cs typeface="Times New Roman" panose="02020603050405020304" pitchFamily="18" charset="0"/>
              </a:rPr>
              <a:t>beneficii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personale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ușurință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livrare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rapidă</a:t>
            </a:r>
            <a:r>
              <a:rPr lang="en-US" sz="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800" dirty="0" err="1">
                <a:latin typeface="Times New Roman" panose="02020603050405020304" pitchFamily="18" charset="0"/>
                <a:cs typeface="Times New Roman" panose="02020603050405020304" pitchFamily="18" charset="0"/>
              </a:rPr>
              <a:t>Pentru</a:t>
            </a:r>
            <a:r>
              <a:rPr lang="en-US" sz="800" dirty="0">
                <a:latin typeface="Times New Roman" panose="02020603050405020304" pitchFamily="18" charset="0"/>
                <a:cs typeface="Times New Roman" panose="02020603050405020304" pitchFamily="18" charset="0"/>
              </a:rPr>
              <a:t> Corporate: </a:t>
            </a:r>
            <a:r>
              <a:rPr lang="en-US" sz="800" dirty="0" err="1">
                <a:latin typeface="Times New Roman" panose="02020603050405020304" pitchFamily="18" charset="0"/>
                <a:cs typeface="Times New Roman" panose="02020603050405020304" pitchFamily="18" charset="0"/>
              </a:rPr>
              <a:t>fiabilitate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economie</a:t>
            </a:r>
            <a:r>
              <a:rPr lang="en-US" sz="800" dirty="0">
                <a:latin typeface="Times New Roman" panose="02020603050405020304" pitchFamily="18" charset="0"/>
                <a:cs typeface="Times New Roman" panose="02020603050405020304" pitchFamily="18" charset="0"/>
              </a:rPr>
              <a:t> de </a:t>
            </a:r>
            <a:r>
              <a:rPr lang="en-US" sz="800" dirty="0" err="1">
                <a:latin typeface="Times New Roman" panose="02020603050405020304" pitchFamily="18" charset="0"/>
                <a:cs typeface="Times New Roman" panose="02020603050405020304" pitchFamily="18" charset="0"/>
              </a:rPr>
              <a:t>scară</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suport</a:t>
            </a:r>
            <a:r>
              <a:rPr lang="en-US" sz="800" dirty="0">
                <a:latin typeface="Times New Roman" panose="02020603050405020304" pitchFamily="18" charset="0"/>
                <a:cs typeface="Times New Roman" panose="02020603050405020304" pitchFamily="18" charset="0"/>
              </a:rPr>
              <a:t> post-</a:t>
            </a:r>
            <a:r>
              <a:rPr lang="en-US" sz="800" dirty="0" err="1">
                <a:latin typeface="Times New Roman" panose="02020603050405020304" pitchFamily="18" charset="0"/>
                <a:cs typeface="Times New Roman" panose="02020603050405020304" pitchFamily="18" charset="0"/>
              </a:rPr>
              <a:t>vânzare</a:t>
            </a:r>
            <a:r>
              <a:rPr lang="en-US" sz="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800" dirty="0" err="1">
                <a:latin typeface="Times New Roman" panose="02020603050405020304" pitchFamily="18" charset="0"/>
                <a:cs typeface="Times New Roman" panose="02020603050405020304" pitchFamily="18" charset="0"/>
              </a:rPr>
              <a:t>Pentru</a:t>
            </a:r>
            <a:r>
              <a:rPr lang="en-US" sz="800" dirty="0">
                <a:latin typeface="Times New Roman" panose="02020603050405020304" pitchFamily="18" charset="0"/>
                <a:cs typeface="Times New Roman" panose="02020603050405020304" pitchFamily="18" charset="0"/>
              </a:rPr>
              <a:t> Home Office: </a:t>
            </a:r>
            <a:r>
              <a:rPr lang="en-US" sz="800" dirty="0" err="1">
                <a:latin typeface="Times New Roman" panose="02020603050405020304" pitchFamily="18" charset="0"/>
                <a:cs typeface="Times New Roman" panose="02020603050405020304" pitchFamily="18" charset="0"/>
              </a:rPr>
              <a:t>confort</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soluții</a:t>
            </a:r>
            <a:r>
              <a:rPr lang="en-US" sz="800" dirty="0">
                <a:latin typeface="Times New Roman" panose="02020603050405020304" pitchFamily="18" charset="0"/>
                <a:cs typeface="Times New Roman" panose="02020603050405020304" pitchFamily="18" charset="0"/>
              </a:rPr>
              <a:t> „all-in-one” </a:t>
            </a:r>
            <a:r>
              <a:rPr lang="en-US" sz="800" dirty="0" err="1">
                <a:latin typeface="Times New Roman" panose="02020603050405020304" pitchFamily="18" charset="0"/>
                <a:cs typeface="Times New Roman" panose="02020603050405020304" pitchFamily="18" charset="0"/>
              </a:rPr>
              <a:t>pentru</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spații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mici</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preț</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optim</a:t>
            </a:r>
            <a:r>
              <a:rPr lang="en-US" sz="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709078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7"/>
          <p:cNvSpPr txBox="1">
            <a:spLocks noGrp="1"/>
          </p:cNvSpPr>
          <p:nvPr>
            <p:ph type="ctrTitle"/>
          </p:nvPr>
        </p:nvSpPr>
        <p:spPr>
          <a:xfrm>
            <a:off x="193964" y="394423"/>
            <a:ext cx="2617717" cy="4122159"/>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ü"/>
            </a:pPr>
            <a:r>
              <a:rPr lang="en-US" sz="900" b="1" dirty="0">
                <a:latin typeface="Times New Roman" panose="02020603050405020304" pitchFamily="18" charset="0"/>
                <a:cs typeface="Times New Roman" panose="02020603050405020304" pitchFamily="18" charset="0"/>
              </a:rPr>
              <a:t> Ce am </a:t>
            </a:r>
            <a:r>
              <a:rPr lang="en-US" sz="900" b="1" dirty="0" err="1">
                <a:latin typeface="Times New Roman" panose="02020603050405020304" pitchFamily="18" charset="0"/>
                <a:cs typeface="Times New Roman" panose="02020603050405020304" pitchFamily="18" charset="0"/>
              </a:rPr>
              <a:t>analizat</a:t>
            </a:r>
            <a:r>
              <a:rPr lang="en-US" sz="900" b="1" dirty="0">
                <a:latin typeface="Times New Roman" panose="02020603050405020304" pitchFamily="18" charset="0"/>
                <a:cs typeface="Times New Roman" panose="02020603050405020304" pitchFamily="18" charset="0"/>
              </a:rPr>
              <a:t>:</a:t>
            </a:r>
            <a:br>
              <a:rPr lang="en-US" sz="900" dirty="0">
                <a:latin typeface="Times New Roman" panose="02020603050405020304" pitchFamily="18" charset="0"/>
                <a:cs typeface="Times New Roman" panose="02020603050405020304" pitchFamily="18" charset="0"/>
              </a:rPr>
            </a:br>
            <a:r>
              <a:rPr lang="en-US" sz="900" dirty="0" err="1">
                <a:latin typeface="Times New Roman" panose="02020603050405020304" pitchFamily="18" charset="0"/>
                <a:cs typeface="Times New Roman" panose="02020603050405020304" pitchFamily="18" charset="0"/>
              </a:rPr>
              <a:t>Numărul</a:t>
            </a:r>
            <a:r>
              <a:rPr lang="en-US" sz="900" dirty="0">
                <a:latin typeface="Times New Roman" panose="02020603050405020304" pitchFamily="18" charset="0"/>
                <a:cs typeface="Times New Roman" panose="02020603050405020304" pitchFamily="18" charset="0"/>
              </a:rPr>
              <a:t> total de </a:t>
            </a:r>
            <a:r>
              <a:rPr lang="en-US" sz="900" dirty="0" err="1">
                <a:latin typeface="Times New Roman" panose="02020603050405020304" pitchFamily="18" charset="0"/>
                <a:cs typeface="Times New Roman" panose="02020603050405020304" pitchFamily="18" charset="0"/>
              </a:rPr>
              <a:t>vanzari</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pentru</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fiecare</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produs</a:t>
            </a:r>
            <a:r>
              <a:rPr lang="en-US" sz="900" dirty="0">
                <a:latin typeface="Times New Roman" panose="02020603050405020304" pitchFamily="18" charset="0"/>
                <a:cs typeface="Times New Roman" panose="02020603050405020304" pitchFamily="18" charset="0"/>
              </a:rPr>
              <a:t>.</a:t>
            </a:r>
            <a:br>
              <a:rPr lang="en-US" sz="900" dirty="0">
                <a:latin typeface="Times New Roman" panose="02020603050405020304" pitchFamily="18" charset="0"/>
                <a:cs typeface="Times New Roman" panose="02020603050405020304" pitchFamily="18" charset="0"/>
              </a:rPr>
            </a:br>
            <a:r>
              <a:rPr lang="en-US" sz="900" dirty="0" err="1">
                <a:latin typeface="Times New Roman" panose="02020603050405020304" pitchFamily="18" charset="0"/>
                <a:cs typeface="Times New Roman" panose="02020603050405020304" pitchFamily="18" charset="0"/>
              </a:rPr>
              <a:t>Identificarea</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celor</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mai</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comandate</a:t>
            </a:r>
            <a:r>
              <a:rPr lang="en-US" sz="900" dirty="0">
                <a:latin typeface="Times New Roman" panose="02020603050405020304" pitchFamily="18" charset="0"/>
                <a:cs typeface="Times New Roman" panose="02020603050405020304" pitchFamily="18" charset="0"/>
              </a:rPr>
              <a:t> 10 </a:t>
            </a:r>
            <a:r>
              <a:rPr lang="en-US" sz="900" dirty="0" err="1">
                <a:latin typeface="Times New Roman" panose="02020603050405020304" pitchFamily="18" charset="0"/>
                <a:cs typeface="Times New Roman" panose="02020603050405020304" pitchFamily="18" charset="0"/>
              </a:rPr>
              <a:t>produse</a:t>
            </a:r>
            <a:r>
              <a:rPr lang="en-US" sz="900" dirty="0">
                <a:latin typeface="Times New Roman" panose="02020603050405020304" pitchFamily="18" charset="0"/>
                <a:cs typeface="Times New Roman" panose="02020603050405020304" pitchFamily="18" charset="0"/>
              </a:rPr>
              <a:t>.</a:t>
            </a:r>
            <a:br>
              <a:rPr lang="en-US" sz="900" dirty="0">
                <a:latin typeface="Times New Roman" panose="02020603050405020304" pitchFamily="18" charset="0"/>
                <a:cs typeface="Times New Roman" panose="02020603050405020304" pitchFamily="18" charset="0"/>
              </a:rPr>
            </a:br>
            <a:r>
              <a:rPr lang="en-US" sz="900" dirty="0">
                <a:latin typeface="Times New Roman" panose="02020603050405020304" pitchFamily="18" charset="0"/>
                <a:cs typeface="Times New Roman" panose="02020603050405020304" pitchFamily="18" charset="0"/>
              </a:rPr>
              <a:t> </a:t>
            </a:r>
            <a:r>
              <a:rPr lang="en-US" sz="900" b="1" dirty="0">
                <a:latin typeface="Times New Roman" panose="02020603050405020304" pitchFamily="18" charset="0"/>
                <a:cs typeface="Times New Roman" panose="02020603050405020304" pitchFamily="18" charset="0"/>
              </a:rPr>
              <a:t>Insights </a:t>
            </a:r>
            <a:r>
              <a:rPr lang="en-US" sz="900" b="1" dirty="0" err="1">
                <a:latin typeface="Times New Roman" panose="02020603050405020304" pitchFamily="18" charset="0"/>
                <a:cs typeface="Times New Roman" panose="02020603050405020304" pitchFamily="18" charset="0"/>
              </a:rPr>
              <a:t>cheie</a:t>
            </a:r>
            <a:r>
              <a:rPr lang="en-US" sz="900" b="1" dirty="0">
                <a:latin typeface="Times New Roman" panose="02020603050405020304" pitchFamily="18" charset="0"/>
                <a:cs typeface="Times New Roman" panose="02020603050405020304" pitchFamily="18" charset="0"/>
              </a:rPr>
              <a:t>:</a:t>
            </a:r>
            <a:br>
              <a:rPr lang="en-US" sz="900" dirty="0">
                <a:latin typeface="Times New Roman" panose="02020603050405020304" pitchFamily="18" charset="0"/>
                <a:cs typeface="Times New Roman" panose="02020603050405020304" pitchFamily="18" charset="0"/>
              </a:rPr>
            </a:br>
            <a:r>
              <a:rPr lang="en-US" sz="900" dirty="0" err="1">
                <a:latin typeface="Times New Roman" panose="02020603050405020304" pitchFamily="18" charset="0"/>
                <a:cs typeface="Times New Roman" panose="02020603050405020304" pitchFamily="18" charset="0"/>
              </a:rPr>
              <a:t>Produsele</a:t>
            </a:r>
            <a:r>
              <a:rPr lang="en-US" sz="900" dirty="0">
                <a:latin typeface="Times New Roman" panose="02020603050405020304" pitchFamily="18" charset="0"/>
                <a:cs typeface="Times New Roman" panose="02020603050405020304" pitchFamily="18" charset="0"/>
              </a:rPr>
              <a:t> din top 10 </a:t>
            </a:r>
            <a:r>
              <a:rPr lang="en-US" sz="900" dirty="0" err="1">
                <a:latin typeface="Times New Roman" panose="02020603050405020304" pitchFamily="18" charset="0"/>
                <a:cs typeface="Times New Roman" panose="02020603050405020304" pitchFamily="18" charset="0"/>
              </a:rPr>
              <a:t>reprezintă</a:t>
            </a:r>
            <a:r>
              <a:rPr lang="en-US" sz="900" dirty="0">
                <a:latin typeface="Times New Roman" panose="02020603050405020304" pitchFamily="18" charset="0"/>
                <a:cs typeface="Times New Roman" panose="02020603050405020304" pitchFamily="18" charset="0"/>
              </a:rPr>
              <a:t> 5% din </a:t>
            </a:r>
            <a:r>
              <a:rPr lang="en-US" sz="900" dirty="0" err="1">
                <a:latin typeface="Times New Roman" panose="02020603050405020304" pitchFamily="18" charset="0"/>
                <a:cs typeface="Times New Roman" panose="02020603050405020304" pitchFamily="18" charset="0"/>
              </a:rPr>
              <a:t>totalul</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vanzarilor</a:t>
            </a:r>
            <a:r>
              <a:rPr lang="en-US" sz="900" dirty="0">
                <a:latin typeface="Times New Roman" panose="02020603050405020304" pitchFamily="18" charset="0"/>
                <a:cs typeface="Times New Roman" panose="02020603050405020304" pitchFamily="18" charset="0"/>
              </a:rPr>
              <a:t>.</a:t>
            </a:r>
            <a:br>
              <a:rPr lang="en-US" sz="900" dirty="0">
                <a:latin typeface="Times New Roman" panose="02020603050405020304" pitchFamily="18" charset="0"/>
                <a:cs typeface="Times New Roman" panose="02020603050405020304" pitchFamily="18" charset="0"/>
              </a:rPr>
            </a:br>
            <a:r>
              <a:rPr lang="en-US" sz="900" dirty="0" err="1">
                <a:latin typeface="Times New Roman" panose="02020603050405020304" pitchFamily="18" charset="0"/>
                <a:cs typeface="Times New Roman" panose="02020603050405020304" pitchFamily="18" charset="0"/>
              </a:rPr>
              <a:t>Câteva</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produse</a:t>
            </a:r>
            <a:r>
              <a:rPr lang="en-US" sz="900" dirty="0">
                <a:latin typeface="Times New Roman" panose="02020603050405020304" pitchFamily="18" charset="0"/>
                <a:cs typeface="Times New Roman" panose="02020603050405020304" pitchFamily="18" charset="0"/>
              </a:rPr>
              <a:t> din top au un profit negative, </a:t>
            </a:r>
            <a:r>
              <a:rPr lang="en-US" sz="900" dirty="0" err="1">
                <a:latin typeface="Times New Roman" panose="02020603050405020304" pitchFamily="18" charset="0"/>
                <a:cs typeface="Times New Roman" panose="02020603050405020304" pitchFamily="18" charset="0"/>
              </a:rPr>
              <a:t>avand</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nevoie</a:t>
            </a:r>
            <a:r>
              <a:rPr lang="en-US" sz="900" dirty="0">
                <a:latin typeface="Times New Roman" panose="02020603050405020304" pitchFamily="18" charset="0"/>
                <a:cs typeface="Times New Roman" panose="02020603050405020304" pitchFamily="18" charset="0"/>
              </a:rPr>
              <a:t> de o </a:t>
            </a:r>
            <a:r>
              <a:rPr lang="en-US" sz="900" dirty="0" err="1">
                <a:latin typeface="Times New Roman" panose="02020603050405020304" pitchFamily="18" charset="0"/>
                <a:cs typeface="Times New Roman" panose="02020603050405020304" pitchFamily="18" charset="0"/>
              </a:rPr>
              <a:t>reevaluare</a:t>
            </a:r>
            <a:r>
              <a:rPr lang="en-US" sz="900" dirty="0">
                <a:latin typeface="Times New Roman" panose="02020603050405020304" pitchFamily="18" charset="0"/>
                <a:cs typeface="Times New Roman" panose="02020603050405020304" pitchFamily="18" charset="0"/>
              </a:rPr>
              <a:t> a </a:t>
            </a:r>
            <a:r>
              <a:rPr lang="en-US" sz="900" dirty="0" err="1">
                <a:latin typeface="Times New Roman" panose="02020603050405020304" pitchFamily="18" charset="0"/>
                <a:cs typeface="Times New Roman" panose="02020603050405020304" pitchFamily="18" charset="0"/>
              </a:rPr>
              <a:t>costurilor</a:t>
            </a:r>
            <a:r>
              <a:rPr lang="en-US" sz="900" dirty="0">
                <a:latin typeface="Times New Roman" panose="02020603050405020304" pitchFamily="18" charset="0"/>
                <a:cs typeface="Times New Roman" panose="02020603050405020304" pitchFamily="18" charset="0"/>
              </a:rPr>
              <a:t> de </a:t>
            </a:r>
            <a:r>
              <a:rPr lang="en-US" sz="900" dirty="0" err="1">
                <a:latin typeface="Times New Roman" panose="02020603050405020304" pitchFamily="18" charset="0"/>
                <a:cs typeface="Times New Roman" panose="02020603050405020304" pitchFamily="18" charset="0"/>
              </a:rPr>
              <a:t>productie</a:t>
            </a:r>
            <a:r>
              <a:rPr lang="en-US" sz="900" dirty="0">
                <a:latin typeface="Times New Roman" panose="02020603050405020304" pitchFamily="18" charset="0"/>
                <a:cs typeface="Times New Roman" panose="02020603050405020304" pitchFamily="18" charset="0"/>
              </a:rPr>
              <a:t>.</a:t>
            </a:r>
            <a:br>
              <a:rPr lang="en-US" sz="900" dirty="0">
                <a:latin typeface="Times New Roman" panose="02020603050405020304" pitchFamily="18" charset="0"/>
                <a:cs typeface="Times New Roman" panose="02020603050405020304" pitchFamily="18" charset="0"/>
              </a:rPr>
            </a:br>
            <a:r>
              <a:rPr lang="en-US" sz="900" dirty="0">
                <a:latin typeface="Times New Roman" panose="02020603050405020304" pitchFamily="18" charset="0"/>
                <a:cs typeface="Times New Roman" panose="02020603050405020304" pitchFamily="18" charset="0"/>
              </a:rPr>
              <a:t>In </a:t>
            </a:r>
            <a:r>
              <a:rPr lang="en-US" sz="900" dirty="0" err="1">
                <a:latin typeface="Times New Roman" panose="02020603050405020304" pitchFamily="18" charset="0"/>
                <a:cs typeface="Times New Roman" panose="02020603050405020304" pitchFamily="18" charset="0"/>
              </a:rPr>
              <a:t>ceea</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ce</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priveste</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celelalte</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produse</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putem</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observa</a:t>
            </a:r>
            <a:r>
              <a:rPr lang="en-US" sz="900" dirty="0">
                <a:latin typeface="Times New Roman" panose="02020603050405020304" pitchFamily="18" charset="0"/>
                <a:cs typeface="Times New Roman" panose="02020603050405020304" pitchFamily="18" charset="0"/>
              </a:rPr>
              <a:t> un profit </a:t>
            </a:r>
            <a:r>
              <a:rPr lang="en-US" sz="900" dirty="0" err="1">
                <a:latin typeface="Times New Roman" panose="02020603050405020304" pitchFamily="18" charset="0"/>
                <a:cs typeface="Times New Roman" panose="02020603050405020304" pitchFamily="18" charset="0"/>
              </a:rPr>
              <a:t>pozitiv</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dar</a:t>
            </a:r>
            <a:r>
              <a:rPr lang="en-US" sz="900" dirty="0">
                <a:latin typeface="Times New Roman" panose="02020603050405020304" pitchFamily="18" charset="0"/>
                <a:cs typeface="Times New Roman" panose="02020603050405020304" pitchFamily="18" charset="0"/>
              </a:rPr>
              <a:t> cu </a:t>
            </a:r>
            <a:r>
              <a:rPr lang="en-US" sz="900" dirty="0" err="1">
                <a:latin typeface="Times New Roman" panose="02020603050405020304" pitchFamily="18" charset="0"/>
                <a:cs typeface="Times New Roman" panose="02020603050405020304" pitchFamily="18" charset="0"/>
              </a:rPr>
              <a:t>marje</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mici</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fapt</a:t>
            </a:r>
            <a:r>
              <a:rPr lang="en-US" sz="900" dirty="0">
                <a:latin typeface="Times New Roman" panose="02020603050405020304" pitchFamily="18" charset="0"/>
                <a:cs typeface="Times New Roman" panose="02020603050405020304" pitchFamily="18" charset="0"/>
              </a:rPr>
              <a:t> care </a:t>
            </a:r>
            <a:r>
              <a:rPr lang="en-US" sz="900" dirty="0" err="1">
                <a:latin typeface="Times New Roman" panose="02020603050405020304" pitchFamily="18" charset="0"/>
                <a:cs typeface="Times New Roman" panose="02020603050405020304" pitchFamily="18" charset="0"/>
              </a:rPr>
              <a:t>arata</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costuri</a:t>
            </a:r>
            <a:r>
              <a:rPr lang="en-US" sz="900" dirty="0">
                <a:latin typeface="Times New Roman" panose="02020603050405020304" pitchFamily="18" charset="0"/>
                <a:cs typeface="Times New Roman" panose="02020603050405020304" pitchFamily="18" charset="0"/>
              </a:rPr>
              <a:t> de </a:t>
            </a:r>
            <a:r>
              <a:rPr lang="en-US" sz="900" dirty="0" err="1">
                <a:latin typeface="Times New Roman" panose="02020603050405020304" pitchFamily="18" charset="0"/>
                <a:cs typeface="Times New Roman" panose="02020603050405020304" pitchFamily="18" charset="0"/>
              </a:rPr>
              <a:t>productie</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ridicate</a:t>
            </a:r>
            <a:r>
              <a:rPr lang="en-US" sz="900" dirty="0">
                <a:latin typeface="Times New Roman" panose="02020603050405020304" pitchFamily="18" charset="0"/>
                <a:cs typeface="Times New Roman" panose="02020603050405020304" pitchFamily="18" charset="0"/>
              </a:rPr>
              <a:t>. </a:t>
            </a:r>
            <a:br>
              <a:rPr lang="en-US" sz="900" dirty="0">
                <a:latin typeface="Times New Roman" panose="02020603050405020304" pitchFamily="18" charset="0"/>
                <a:cs typeface="Times New Roman" panose="02020603050405020304" pitchFamily="18" charset="0"/>
              </a:rPr>
            </a:br>
            <a:r>
              <a:rPr lang="en-US" sz="900" b="1" dirty="0" err="1">
                <a:latin typeface="Times New Roman" panose="02020603050405020304" pitchFamily="18" charset="0"/>
                <a:cs typeface="Times New Roman" panose="02020603050405020304" pitchFamily="18" charset="0"/>
              </a:rPr>
              <a:t>Oportunități</a:t>
            </a:r>
            <a:r>
              <a:rPr lang="en-US" sz="900" b="1" dirty="0">
                <a:latin typeface="Times New Roman" panose="02020603050405020304" pitchFamily="18" charset="0"/>
                <a:cs typeface="Times New Roman" panose="02020603050405020304" pitchFamily="18" charset="0"/>
              </a:rPr>
              <a:t> de </a:t>
            </a:r>
            <a:r>
              <a:rPr lang="en-US" sz="900" b="1" dirty="0" err="1">
                <a:latin typeface="Times New Roman" panose="02020603050405020304" pitchFamily="18" charset="0"/>
                <a:cs typeface="Times New Roman" panose="02020603050405020304" pitchFamily="18" charset="0"/>
              </a:rPr>
              <a:t>creștere</a:t>
            </a:r>
            <a:r>
              <a:rPr lang="en-US" sz="900" b="1" dirty="0">
                <a:latin typeface="Times New Roman" panose="02020603050405020304" pitchFamily="18" charset="0"/>
                <a:cs typeface="Times New Roman" panose="02020603050405020304" pitchFamily="18" charset="0"/>
              </a:rPr>
              <a:t>:</a:t>
            </a:r>
            <a:br>
              <a:rPr lang="en-US" sz="900" dirty="0">
                <a:latin typeface="Times New Roman" panose="02020603050405020304" pitchFamily="18" charset="0"/>
                <a:cs typeface="Times New Roman" panose="02020603050405020304" pitchFamily="18" charset="0"/>
              </a:rPr>
            </a:br>
            <a:r>
              <a:rPr lang="en-US" sz="900" dirty="0" err="1">
                <a:latin typeface="Times New Roman" panose="02020603050405020304" pitchFamily="18" charset="0"/>
                <a:cs typeface="Times New Roman" panose="02020603050405020304" pitchFamily="18" charset="0"/>
              </a:rPr>
              <a:t>Stocuri</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optimizate</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și</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rapide</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pentru</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produsele</a:t>
            </a:r>
            <a:r>
              <a:rPr lang="en-US" sz="900" dirty="0">
                <a:latin typeface="Times New Roman" panose="02020603050405020304" pitchFamily="18" charset="0"/>
                <a:cs typeface="Times New Roman" panose="02020603050405020304" pitchFamily="18" charset="0"/>
              </a:rPr>
              <a:t> cu </a:t>
            </a:r>
            <a:r>
              <a:rPr lang="en-US" sz="900" dirty="0" err="1">
                <a:latin typeface="Times New Roman" panose="02020603050405020304" pitchFamily="18" charset="0"/>
                <a:cs typeface="Times New Roman" panose="02020603050405020304" pitchFamily="18" charset="0"/>
              </a:rPr>
              <a:t>cerere</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mare.Campanii</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promoționale</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pentru</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produsele</a:t>
            </a:r>
            <a:r>
              <a:rPr lang="en-US" sz="900" dirty="0">
                <a:latin typeface="Times New Roman" panose="02020603050405020304" pitchFamily="18" charset="0"/>
                <a:cs typeface="Times New Roman" panose="02020603050405020304" pitchFamily="18" charset="0"/>
              </a:rPr>
              <a:t> de top (</a:t>
            </a:r>
            <a:r>
              <a:rPr lang="en-US" sz="900" dirty="0" err="1">
                <a:latin typeface="Times New Roman" panose="02020603050405020304" pitchFamily="18" charset="0"/>
                <a:cs typeface="Times New Roman" panose="02020603050405020304" pitchFamily="18" charset="0"/>
              </a:rPr>
              <a:t>pentru</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fidelizare</a:t>
            </a:r>
            <a:r>
              <a:rPr lang="en-US" sz="900" dirty="0">
                <a:latin typeface="Times New Roman" panose="02020603050405020304" pitchFamily="18" charset="0"/>
                <a:cs typeface="Times New Roman" panose="02020603050405020304" pitchFamily="18" charset="0"/>
              </a:rPr>
              <a:t>).</a:t>
            </a:r>
            <a:br>
              <a:rPr lang="en-US" sz="900" dirty="0">
                <a:latin typeface="Times New Roman" panose="02020603050405020304" pitchFamily="18" charset="0"/>
                <a:cs typeface="Times New Roman" panose="02020603050405020304" pitchFamily="18" charset="0"/>
              </a:rPr>
            </a:br>
            <a:r>
              <a:rPr lang="en-US" sz="900" dirty="0">
                <a:latin typeface="Times New Roman" panose="02020603050405020304" pitchFamily="18" charset="0"/>
                <a:cs typeface="Times New Roman" panose="02020603050405020304" pitchFamily="18" charset="0"/>
              </a:rPr>
              <a:t>Bundle-</a:t>
            </a:r>
            <a:r>
              <a:rPr lang="en-US" sz="900" dirty="0" err="1">
                <a:latin typeface="Times New Roman" panose="02020603050405020304" pitchFamily="18" charset="0"/>
                <a:cs typeface="Times New Roman" panose="02020603050405020304" pitchFamily="18" charset="0"/>
              </a:rPr>
              <a:t>uri</a:t>
            </a:r>
            <a:r>
              <a:rPr lang="en-US" sz="900" dirty="0">
                <a:latin typeface="Times New Roman" panose="02020603050405020304" pitchFamily="18" charset="0"/>
                <a:cs typeface="Times New Roman" panose="02020603050405020304" pitchFamily="18" charset="0"/>
              </a:rPr>
              <a:t> cu </a:t>
            </a:r>
            <a:r>
              <a:rPr lang="en-US" sz="900" dirty="0" err="1">
                <a:latin typeface="Times New Roman" panose="02020603050405020304" pitchFamily="18" charset="0"/>
                <a:cs typeface="Times New Roman" panose="02020603050405020304" pitchFamily="18" charset="0"/>
              </a:rPr>
              <a:t>produse</a:t>
            </a:r>
            <a:r>
              <a:rPr lang="en-US" sz="900" dirty="0">
                <a:latin typeface="Times New Roman" panose="02020603050405020304" pitchFamily="18" charset="0"/>
                <a:cs typeface="Times New Roman" panose="02020603050405020304" pitchFamily="18" charset="0"/>
              </a:rPr>
              <a:t> din top </a:t>
            </a:r>
            <a:r>
              <a:rPr lang="en-US" sz="900" dirty="0" err="1">
                <a:latin typeface="Times New Roman" panose="02020603050405020304" pitchFamily="18" charset="0"/>
                <a:cs typeface="Times New Roman" panose="02020603050405020304" pitchFamily="18" charset="0"/>
              </a:rPr>
              <a:t>pentru</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creșterea</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valorii</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comenzilor</a:t>
            </a:r>
            <a:r>
              <a:rPr lang="en-US" sz="900" dirty="0">
                <a:latin typeface="Times New Roman" panose="02020603050405020304" pitchFamily="18" charset="0"/>
                <a:cs typeface="Times New Roman" panose="02020603050405020304" pitchFamily="18" charset="0"/>
              </a:rPr>
              <a:t>. </a:t>
            </a:r>
            <a:br>
              <a:rPr lang="en-US" sz="900" dirty="0">
                <a:latin typeface="Times New Roman" panose="02020603050405020304" pitchFamily="18" charset="0"/>
                <a:cs typeface="Times New Roman" panose="02020603050405020304" pitchFamily="18" charset="0"/>
              </a:rPr>
            </a:br>
            <a:r>
              <a:rPr lang="en-US" sz="900"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Acțiuni</a:t>
            </a:r>
            <a:r>
              <a:rPr lang="en-US" sz="9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propuse</a:t>
            </a:r>
            <a:r>
              <a:rPr lang="en-US" sz="900" b="1" dirty="0">
                <a:latin typeface="Times New Roman" panose="02020603050405020304" pitchFamily="18" charset="0"/>
                <a:cs typeface="Times New Roman" panose="02020603050405020304" pitchFamily="18" charset="0"/>
              </a:rPr>
              <a:t>: </a:t>
            </a:r>
            <a:br>
              <a:rPr lang="en-US" sz="900" dirty="0">
                <a:latin typeface="Times New Roman" panose="02020603050405020304" pitchFamily="18" charset="0"/>
                <a:cs typeface="Times New Roman" panose="02020603050405020304" pitchFamily="18" charset="0"/>
              </a:rPr>
            </a:br>
            <a:r>
              <a:rPr lang="en-US" sz="900" dirty="0" err="1">
                <a:latin typeface="Times New Roman" panose="02020603050405020304" pitchFamily="18" charset="0"/>
                <a:cs typeface="Times New Roman" panose="02020603050405020304" pitchFamily="18" charset="0"/>
              </a:rPr>
              <a:t>Prioritizarea</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produselor</a:t>
            </a:r>
            <a:r>
              <a:rPr lang="en-US" sz="900" dirty="0">
                <a:latin typeface="Times New Roman" panose="02020603050405020304" pitchFamily="18" charset="0"/>
                <a:cs typeface="Times New Roman" panose="02020603050405020304" pitchFamily="18" charset="0"/>
              </a:rPr>
              <a:t> de top </a:t>
            </a:r>
            <a:r>
              <a:rPr lang="en-US" sz="900" dirty="0" err="1">
                <a:latin typeface="Times New Roman" panose="02020603050405020304" pitchFamily="18" charset="0"/>
                <a:cs typeface="Times New Roman" panose="02020603050405020304" pitchFamily="18" charset="0"/>
              </a:rPr>
              <a:t>în</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strategia</a:t>
            </a:r>
            <a:r>
              <a:rPr lang="en-US" sz="900" dirty="0">
                <a:latin typeface="Times New Roman" panose="02020603050405020304" pitchFamily="18" charset="0"/>
                <a:cs typeface="Times New Roman" panose="02020603050405020304" pitchFamily="18" charset="0"/>
              </a:rPr>
              <a:t> de </a:t>
            </a:r>
            <a:r>
              <a:rPr lang="en-US" sz="900" dirty="0" err="1">
                <a:latin typeface="Times New Roman" panose="02020603050405020304" pitchFamily="18" charset="0"/>
                <a:cs typeface="Times New Roman" panose="02020603050405020304" pitchFamily="18" charset="0"/>
              </a:rPr>
              <a:t>vânzări</a:t>
            </a:r>
            <a:r>
              <a:rPr lang="en-US" sz="900" dirty="0">
                <a:latin typeface="Times New Roman" panose="02020603050405020304" pitchFamily="18" charset="0"/>
                <a:cs typeface="Times New Roman" panose="02020603050405020304" pitchFamily="18" charset="0"/>
              </a:rPr>
              <a:t>.</a:t>
            </a:r>
            <a:br>
              <a:rPr lang="en-US" sz="900" dirty="0">
                <a:latin typeface="Times New Roman" panose="02020603050405020304" pitchFamily="18" charset="0"/>
                <a:cs typeface="Times New Roman" panose="02020603050405020304" pitchFamily="18" charset="0"/>
              </a:rPr>
            </a:br>
            <a:r>
              <a:rPr lang="en-US" sz="900" dirty="0">
                <a:latin typeface="Times New Roman" panose="02020603050405020304" pitchFamily="18" charset="0"/>
                <a:cs typeface="Times New Roman" panose="02020603050405020304" pitchFamily="18" charset="0"/>
              </a:rPr>
              <a:t>Analiza </a:t>
            </a:r>
            <a:r>
              <a:rPr lang="en-US" sz="900" dirty="0" err="1">
                <a:latin typeface="Times New Roman" panose="02020603050405020304" pitchFamily="18" charset="0"/>
                <a:cs typeface="Times New Roman" panose="02020603050405020304" pitchFamily="18" charset="0"/>
              </a:rPr>
              <a:t>profitabilității</a:t>
            </a:r>
            <a:r>
              <a:rPr lang="en-US" sz="900" dirty="0">
                <a:latin typeface="Times New Roman" panose="02020603050405020304" pitchFamily="18" charset="0"/>
                <a:cs typeface="Times New Roman" panose="02020603050405020304" pitchFamily="18" charset="0"/>
              </a:rPr>
              <a:t> per </a:t>
            </a:r>
            <a:r>
              <a:rPr lang="en-US" sz="900" dirty="0" err="1">
                <a:latin typeface="Times New Roman" panose="02020603050405020304" pitchFamily="18" charset="0"/>
                <a:cs typeface="Times New Roman" panose="02020603050405020304" pitchFamily="18" charset="0"/>
              </a:rPr>
              <a:t>produs</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pentru</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decizii</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informate.Posibilă</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extindere</a:t>
            </a:r>
            <a:r>
              <a:rPr lang="en-US" sz="900" dirty="0">
                <a:latin typeface="Times New Roman" panose="02020603050405020304" pitchFamily="18" charset="0"/>
                <a:cs typeface="Times New Roman" panose="02020603050405020304" pitchFamily="18" charset="0"/>
              </a:rPr>
              <a:t> a </a:t>
            </a:r>
            <a:r>
              <a:rPr lang="en-US" sz="900" dirty="0" err="1">
                <a:latin typeface="Times New Roman" panose="02020603050405020304" pitchFamily="18" charset="0"/>
                <a:cs typeface="Times New Roman" panose="02020603050405020304" pitchFamily="18" charset="0"/>
              </a:rPr>
              <a:t>gamei</a:t>
            </a:r>
            <a:r>
              <a:rPr lang="en-US" sz="900" dirty="0">
                <a:latin typeface="Times New Roman" panose="02020603050405020304" pitchFamily="18" charset="0"/>
                <a:cs typeface="Times New Roman" panose="02020603050405020304" pitchFamily="18" charset="0"/>
              </a:rPr>
              <a:t> de </a:t>
            </a:r>
            <a:r>
              <a:rPr lang="en-US" sz="900" dirty="0" err="1">
                <a:latin typeface="Times New Roman" panose="02020603050405020304" pitchFamily="18" charset="0"/>
                <a:cs typeface="Times New Roman" panose="02020603050405020304" pitchFamily="18" charset="0"/>
              </a:rPr>
              <a:t>produse</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similare</a:t>
            </a:r>
            <a:r>
              <a:rPr lang="en-US" sz="900" dirty="0">
                <a:latin typeface="Times New Roman" panose="02020603050405020304" pitchFamily="18" charset="0"/>
                <a:cs typeface="Times New Roman" panose="02020603050405020304" pitchFamily="18" charset="0"/>
              </a:rPr>
              <a:t> cu </a:t>
            </a:r>
            <a:r>
              <a:rPr lang="en-US" sz="900" dirty="0" err="1">
                <a:latin typeface="Times New Roman" panose="02020603050405020304" pitchFamily="18" charset="0"/>
                <a:cs typeface="Times New Roman" panose="02020603050405020304" pitchFamily="18" charset="0"/>
              </a:rPr>
              <a:t>cele</a:t>
            </a:r>
            <a:r>
              <a:rPr lang="en-US" sz="900" dirty="0">
                <a:latin typeface="Times New Roman" panose="02020603050405020304" pitchFamily="18" charset="0"/>
                <a:cs typeface="Times New Roman" panose="02020603050405020304" pitchFamily="18" charset="0"/>
              </a:rPr>
              <a:t> din top.</a:t>
            </a:r>
            <a:endParaRPr sz="900" dirty="0">
              <a:latin typeface="Times New Roman" panose="02020603050405020304" pitchFamily="18" charset="0"/>
              <a:cs typeface="Times New Roman" panose="02020603050405020304" pitchFamily="18" charset="0"/>
            </a:endParaRPr>
          </a:p>
        </p:txBody>
      </p:sp>
      <p:sp>
        <p:nvSpPr>
          <p:cNvPr id="345" name="Google Shape;345;p57"/>
          <p:cNvSpPr/>
          <p:nvPr/>
        </p:nvSpPr>
        <p:spPr>
          <a:xfrm flipH="1">
            <a:off x="2829000" y="242438"/>
            <a:ext cx="6315000" cy="376292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7"/>
          <p:cNvSpPr txBox="1"/>
          <p:nvPr/>
        </p:nvSpPr>
        <p:spPr>
          <a:xfrm>
            <a:off x="796200" y="2672499"/>
            <a:ext cx="1861200" cy="1754027"/>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000" dirty="0">
              <a:solidFill>
                <a:schemeClr val="lt1"/>
              </a:solidFill>
              <a:latin typeface="Open Sans Light"/>
              <a:ea typeface="Open Sans Light"/>
              <a:cs typeface="Open Sans Light"/>
              <a:sym typeface="Open Sans Light"/>
            </a:endParaRPr>
          </a:p>
        </p:txBody>
      </p:sp>
      <p:cxnSp>
        <p:nvCxnSpPr>
          <p:cNvPr id="348" name="Google Shape;348;p57"/>
          <p:cNvCxnSpPr/>
          <p:nvPr/>
        </p:nvCxnSpPr>
        <p:spPr>
          <a:xfrm>
            <a:off x="1024150" y="4286225"/>
            <a:ext cx="2004900" cy="0"/>
          </a:xfrm>
          <a:prstGeom prst="straightConnector1">
            <a:avLst/>
          </a:prstGeom>
          <a:noFill/>
          <a:ln w="9525" cap="flat" cmpd="sng">
            <a:solidFill>
              <a:srgbClr val="3D4658"/>
            </a:solidFill>
            <a:prstDash val="solid"/>
            <a:round/>
            <a:headEnd type="none" w="med" len="med"/>
            <a:tailEnd type="none" w="med" len="med"/>
          </a:ln>
        </p:spPr>
      </p:cxnSp>
      <p:pic>
        <p:nvPicPr>
          <p:cNvPr id="10" name="Picture 9">
            <a:extLst>
              <a:ext uri="{FF2B5EF4-FFF2-40B4-BE49-F238E27FC236}">
                <a16:creationId xmlns:a16="http://schemas.microsoft.com/office/drawing/2014/main" id="{BB39C495-63F9-BDAC-AE1D-A8BCC83240ED}"/>
              </a:ext>
            </a:extLst>
          </p:cNvPr>
          <p:cNvPicPr>
            <a:picLocks noChangeAspect="1"/>
          </p:cNvPicPr>
          <p:nvPr/>
        </p:nvPicPr>
        <p:blipFill>
          <a:blip r:embed="rId3"/>
          <a:stretch>
            <a:fillRect/>
          </a:stretch>
        </p:blipFill>
        <p:spPr>
          <a:xfrm>
            <a:off x="2829000" y="197935"/>
            <a:ext cx="6315000" cy="3807427"/>
          </a:xfrm>
          <a:prstGeom prst="rect">
            <a:avLst/>
          </a:prstGeom>
        </p:spPr>
      </p:pic>
    </p:spTree>
  </p:cSld>
  <p:clrMapOvr>
    <a:masterClrMapping/>
  </p:clrMapOvr>
</p:sld>
</file>

<file path=ppt/theme/theme1.xml><?xml version="1.0" encoding="utf-8"?>
<a:theme xmlns:a="http://schemas.openxmlformats.org/drawingml/2006/main" name="Investment Business Plan By Slidesgo">
  <a:themeElements>
    <a:clrScheme name="Simple Light">
      <a:dk1>
        <a:srgbClr val="F3F3F3"/>
      </a:dk1>
      <a:lt1>
        <a:srgbClr val="434343"/>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380</TotalTime>
  <Words>2426</Words>
  <Application>Microsoft Office PowerPoint</Application>
  <PresentationFormat>On-screen Show (16:9)</PresentationFormat>
  <Paragraphs>125</Paragraphs>
  <Slides>18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Times New Roman</vt:lpstr>
      <vt:lpstr>Arial</vt:lpstr>
      <vt:lpstr>Fira Sans Extra Condensed Medium</vt:lpstr>
      <vt:lpstr>DM Serif Display</vt:lpstr>
      <vt:lpstr>Wingdings</vt:lpstr>
      <vt:lpstr>Open Sans Light</vt:lpstr>
      <vt:lpstr>Investment Business Plan By Slidesgo</vt:lpstr>
      <vt:lpstr>Proiect Final Excel  </vt:lpstr>
      <vt:lpstr>Research Questions</vt:lpstr>
      <vt:lpstr>PowerPoint Presentation</vt:lpstr>
      <vt:lpstr>PowerPoint Presentation</vt:lpstr>
      <vt:lpstr>Mission statement</vt:lpstr>
      <vt:lpstr>PowerPoint Presentation</vt:lpstr>
      <vt:lpstr>PowerPoint Presentation</vt:lpstr>
      <vt:lpstr>PowerPoint Presentation</vt:lpstr>
      <vt:lpstr> Ce am analizat: Numărul total de vanzari pentru fiecare produs. Identificarea celor mai comandate 10 produse.  Insights cheie: Produsele din top 10 reprezintă 5% din totalul vanzarilor. Câteva produse din top au un profit negative, avand nevoie de o reevaluare a costurilor de productie. In ceea ce priveste celelalte produse putem observa un profit pozitiv, dar cu marje mici, fapt care arata costuri de productie ridicate.  Oportunități de creștere: Stocuri optimizate și rapide pentru produsele cu cerere mare.Campanii promoționale pentru produsele de top (pentru fidelizare). Bundle-uri cu produse din top pentru creșterea valorii comenzilor.   Acțiuni propuse:  Prioritizarea produselor de top în strategia de vânzări. Analiza profitabilității per produs pentru decizii informate.Posibilă extindere a gamei de produse similare cu cele din top.</vt:lpstr>
      <vt:lpstr>PowerPoint Presentation</vt:lpstr>
      <vt:lpstr>PowerPoint Presentation</vt:lpstr>
      <vt:lpstr>PowerPoint Presentation</vt:lpstr>
      <vt:lpstr>PowerPoint Presentation</vt:lpstr>
      <vt:lpstr>A picture always reinforces the concept</vt:lpstr>
      <vt:lpstr> Concluzii</vt:lpstr>
      <vt:lpstr>1.Performanța regională este dezechilibrată, cu APAC conducând clar la capitolul volum de vânzări ( 38.145 unități), în timp ce alte regiuni precum Canada, deși cu volum scăzut, compensează prin eficiență logistică – livrare rapidă și stabilitate operațională.  2.Africa și Europa contribuie semnificativ la cifrele generale, însă nu se ridică la același nivel de eficiență precum APAC sau Canada, ceea ce sugerează potențial de creștere prin investiții direcționate.  3.Timpul mediu de livrare variază vizibil între regiuni, indicând diferențe logistice majore. Canada are un timp mediu de livrare sub 3,7 zile, în timp ce alte regiuni se apropie de 4 zile, ceea ce poate afecta experiența clienților.  4.Profitabilitatea este concentrată în segmentul Consumer, cu o contribuție de peste 50% din profitul total. Acest segment este esențial pentru sustenabilitatea pe termen lung și merită o atenție strategică specială.  5.Segmentul Home Office are o contribuție modestă la profit, ceea ce poate indica o ofertă nealiniată la nevoile clienților sau o penetrare scăzută a pieței.  6.La nivel agregat, vânzările totale depășesc 11,8 milioane USD, cu un cost total de 10,47 milioane USD și un profit total de aproximativ 1,35 milioane USD. Marja de profit este relativ modestă (≈11,4%), sugerând un spațiu de îmbunătățire a eficienței operaționale.  7.Analiza pe țări scoate în evidență pierderi semnificative în anumite piețe, cum ar fi Lituania (-8.966 USD), Portugalia și Yemen. Aceste piețe generează în mod constant pierderi pe comandă, cu un profit mediu negative.  8.Pe partea de produse, telefoanele smart (Apple, Cisco, Motorola) domină în volum de vânzări, dar nu toate sunt profitabile. Spre exemplu, Apple Smart Phone are profit mediu aproape zero, în ciuda cifrei mari de vânzări. Subcategoriile Appliances și Accessories se evidențiază prin cel mai mare profit mediu pe comandă, indicând o valoare adăugată ridicată și potențial de extindere.  9.Distribuția profitabilității globale arată că doar o parte din portofoliu aduce un profit real. Avem o proporție importantă de comenzi cu profitabilitate redusă sau chiar negativă, ceea ce afectează performanța generală. </vt:lpstr>
      <vt:lpstr>PowerPoint Presentation</vt:lpstr>
      <vt:lpstr>Multumim pentru timpul acordat!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Andrei Saracu</cp:lastModifiedBy>
  <cp:revision>48</cp:revision>
  <dcterms:modified xsi:type="dcterms:W3CDTF">2025-05-27T14:46:21Z</dcterms:modified>
</cp:coreProperties>
</file>